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0"/>
  </p:notesMasterIdLst>
  <p:handoutMasterIdLst>
    <p:handoutMasterId r:id="rId51"/>
  </p:handoutMasterIdLst>
  <p:sldIdLst>
    <p:sldId id="257" r:id="rId5"/>
    <p:sldId id="335" r:id="rId6"/>
    <p:sldId id="375" r:id="rId7"/>
    <p:sldId id="376" r:id="rId8"/>
    <p:sldId id="377" r:id="rId9"/>
    <p:sldId id="378" r:id="rId10"/>
    <p:sldId id="332" r:id="rId11"/>
    <p:sldId id="341" r:id="rId12"/>
    <p:sldId id="388" r:id="rId13"/>
    <p:sldId id="385" r:id="rId14"/>
    <p:sldId id="364" r:id="rId15"/>
    <p:sldId id="392" r:id="rId16"/>
    <p:sldId id="365" r:id="rId17"/>
    <p:sldId id="260" r:id="rId18"/>
    <p:sldId id="296" r:id="rId19"/>
    <p:sldId id="297" r:id="rId20"/>
    <p:sldId id="298" r:id="rId21"/>
    <p:sldId id="299" r:id="rId22"/>
    <p:sldId id="300" r:id="rId23"/>
    <p:sldId id="301" r:id="rId24"/>
    <p:sldId id="310" r:id="rId25"/>
    <p:sldId id="403" r:id="rId26"/>
    <p:sldId id="352" r:id="rId27"/>
    <p:sldId id="380" r:id="rId28"/>
    <p:sldId id="381" r:id="rId29"/>
    <p:sldId id="320" r:id="rId30"/>
    <p:sldId id="390" r:id="rId31"/>
    <p:sldId id="398" r:id="rId32"/>
    <p:sldId id="400" r:id="rId33"/>
    <p:sldId id="401" r:id="rId34"/>
    <p:sldId id="402" r:id="rId35"/>
    <p:sldId id="327" r:id="rId36"/>
    <p:sldId id="355" r:id="rId37"/>
    <p:sldId id="356" r:id="rId38"/>
    <p:sldId id="359" r:id="rId39"/>
    <p:sldId id="382" r:id="rId40"/>
    <p:sldId id="360" r:id="rId41"/>
    <p:sldId id="404" r:id="rId42"/>
    <p:sldId id="350" r:id="rId43"/>
    <p:sldId id="351" r:id="rId44"/>
    <p:sldId id="405" r:id="rId45"/>
    <p:sldId id="418" r:id="rId46"/>
    <p:sldId id="428" r:id="rId47"/>
    <p:sldId id="433" r:id="rId48"/>
    <p:sldId id="329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6BCBF6-1C88-4557-9737-21C7B4B1B76E}">
          <p14:sldIdLst>
            <p14:sldId id="257"/>
            <p14:sldId id="335"/>
            <p14:sldId id="375"/>
            <p14:sldId id="376"/>
            <p14:sldId id="377"/>
            <p14:sldId id="378"/>
            <p14:sldId id="332"/>
          </p14:sldIdLst>
        </p14:section>
        <p14:section name="Traditioneel" id="{F2D22203-790F-44C4-A943-8FC7430D15A4}">
          <p14:sldIdLst>
            <p14:sldId id="341"/>
            <p14:sldId id="388"/>
            <p14:sldId id="385"/>
          </p14:sldIdLst>
        </p14:section>
        <p14:section name="Werking" id="{8A88633F-7D5E-AC45-A514-4D6559D8857E}">
          <p14:sldIdLst>
            <p14:sldId id="364"/>
            <p14:sldId id="392"/>
            <p14:sldId id="365"/>
            <p14:sldId id="260"/>
            <p14:sldId id="296"/>
            <p14:sldId id="297"/>
            <p14:sldId id="298"/>
            <p14:sldId id="299"/>
            <p14:sldId id="300"/>
            <p14:sldId id="301"/>
            <p14:sldId id="310"/>
            <p14:sldId id="403"/>
            <p14:sldId id="352"/>
            <p14:sldId id="380"/>
            <p14:sldId id="381"/>
          </p14:sldIdLst>
        </p14:section>
        <p14:section name="Standaardisering" id="{72DA2822-AAE9-42C0-80BC-C1CEA835CDBD}">
          <p14:sldIdLst>
            <p14:sldId id="320"/>
            <p14:sldId id="390"/>
            <p14:sldId id="398"/>
            <p14:sldId id="400"/>
            <p14:sldId id="401"/>
            <p14:sldId id="402"/>
            <p14:sldId id="327"/>
            <p14:sldId id="355"/>
            <p14:sldId id="356"/>
            <p14:sldId id="359"/>
            <p14:sldId id="382"/>
            <p14:sldId id="360"/>
            <p14:sldId id="404"/>
            <p14:sldId id="350"/>
            <p14:sldId id="351"/>
            <p14:sldId id="405"/>
            <p14:sldId id="418"/>
            <p14:sldId id="428"/>
            <p14:sldId id="433"/>
          </p14:sldIdLst>
        </p14:section>
        <p14:section name="Ontwerp" id="{6450F675-C657-43F3-B301-9E9E24FC5F92}">
          <p14:sldIdLst/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9"/>
  </p:normalViewPr>
  <p:slideViewPr>
    <p:cSldViewPr snapToGrid="0">
      <p:cViewPr varScale="1">
        <p:scale>
          <a:sx n="114" d="100"/>
          <a:sy n="114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1:5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4343 1410 24575,'-8'0'0,"3"3"0,2 2 0,-1 3 0,-1 1 0,1-1 0,-3 0 0,2 1 0,-3 2 0,3-1 0,-2 2 0,2-4 0,-3 0 0,-1 1 0,5-1 0,-4 0 0,4-3 0,-1 2 0,-2-2 0,6 3 0,-6 0 0,2 1 0,0-1 0,-2 0 0,2 4 0,-3-3 0,0 3 0,-1 0 0,1-2 0,4 2 0,-4-4 0,7 0 0,-6 0 0,2 1 0,1-1 0,-4 0 0,7 1 0,-6-5 0,6 4 0,-6-7 0,6 6 0,-7-2 0,8 3 0,-8-4 0,7 4 0,-6-7 0,6 6 0,-3-2 0,1-1 0,2 4 0,-7-4 0,4 5 0,-5-1 0,1 0 0,0-3 0,3 2 0,-2-2 0,2-1 0,-3 4 0,0-4 0,-1 8 0,1-2 0,0 2 0,3-4 0,-2 0 0,2 0 0,-3 4 0,0-2 0,-1 5 0,1-2 0,-4 4 0,3-1 0,-3 1 0,3-4 0,1 2 0,-4-5 0,3 2 0,-3-4 0,4 4 0,-4 1 0,-7 22 0,2 5 0,-5 1 0,9 1 0,0-28 0,4 5 0,1-7 0,0-6 0,-4 8 0,2-12 0,-2 9 0,4-6 0,-4 3 0,3 0 0,-7 1 0,3-1 0,-3 0 0,-1 1 0,1 3 0,-1-3 0,0 3 0,4-8 0,1 4 0,0-7 0,7 6 0,-6-2 0,6-1 0,-3 4 0,0-4 0,-1 1 0,-3 2 0,3-2 0,-6 3 0,5 0 0,-5-3 0,5 2 0,-2-2 0,0 0 0,3 2 0,-3-2 0,0-1 0,3 4 0,-7-4 0,4 1 0,-5 2 0,4-2 0,-3-1 0,7 4 0,-3-7 0,0 6 0,3-2 0,-3 3 0,4 0 0,-4 1 0,-1-1 0,-10 6 0,-2-3 0,-7 4 0,-12-3 0,9-1 0,-9 2 0,1-1 0,8-1 0,-9 2 0,12-3 0,0 1 0,1 4 0,-1-3 0,0-2 0,1 0 0,6-9 0,1 7 0,8-7 0,-1 7 0,1-4 0,-8 6 0,6-2 0,-12-2 0,12 5 0,-12-5 0,11 7 0,-4 0 0,6-4 0,5 3 0,0-8 0,3 0 0,-3-4 0,-1 4 0,-3 0 0,3 5 0,1-1 0,4 0 0,3 1 0,-2-1 0,-2 0 0,-4 0 0,-10 6 0,-14 6 0,2 2 0,-21 0 0,9 2 0,-12-8 0,0 5 0,13-8 0,2 0 0,19-4 0,1-3 0,8 1 0,3-2 0,-3 3 0,7-3 0,-3-1 0,4-1 0,-1-2 0,1 7 0,0-4 0,0 1 0,-1-2 0,1-3 0,0 0 0,-1 0 0,1 4 0,3 1 0,-2-1 0,2 0 0,-7 0 0,3 0 0,-3 1 0,0 2 0,3-6 0,-3 3 0,4-4 0,-4 4 0,3-3 0,-7 2 0,7 1 0,-3-3 0,3 3 0,1-1 0,0-2 0,-4 6 0,3-6 0,-3 3 0,0 0 0,-1 0 0,-4 5 0,-6 0 0,-2 1 0,-7 0 0,7 0 0,-5-5 0,12 3 0,-12-3 0,12 4 0,-6 0 0,1 0 0,-2-4 0,-7 5 0,7-5 0,2 4 0,6-5 0,8 4 0,2-4 0,3 1 0,0 2 0,-5-2 0,-3 3 0,3-3 0,-3 2 0,4-2 0,-4 0 0,-1 6 0,-4-6 0,1 7 0,-20-1 0,-4 8 0,-31-2 0,21 3 0,-6-6 0,24-4 0,11 0 0,2-5 0,15 3 0,0-4 0,0 1 0,3 2 0,-2-2 0,-1 3 0,-1-3 0,-3 2 0,0-6 0,0 3 0,-1-1 0,-3-2 0,-1 3 0,-3-4 0,3 0 0,1 0 0,4 0 0,3 4 0,-2-3 0,2 6 0,-3-6 0,-1 6 0,-3-2 0,3 3 0,-6 0 0,5 1 0,-2-1 0,4 0 0,3 1 0,-2-5 0,6 4 0,-6-4 0,2 5 0,-3-1 0,0 0 0,-1 4 0,-3 1 0,3 4 0,-3-5 0,4 0 0,3 0 0,-2 1 0,2 0 0,1-1 0,-4-3 0,7-1 0,-2 0 0,3 0 0,-4 1 0,3 3 0,-6 1 0,6-1 0,-7 0 0,7-3 0,-6-1 0,6 0 0,-6 4 0,6-2 0,-3 2 0,1-4 0,2 0 0,-7 4 0,7 1 0,-6 4 0,6 6 0,-6-9 0,6 9 0,-3-10 0,4 0 0,0 2 0,0-5 0,0 5 0,4-2 0,-3 0 0,6 3 0,-6-3 0,3 0 0,-1-2 0,-2-2 0,3-1 0,-4 0 0,0 1 0,0-1 0,0 0 0,0 1 0,0-1 0,0 0 0,0 0 0,0 1 0,0-1 0,-4-3 0,3 2 0,-2-2 0,-1 3 0,3 0 0,-6 0 0,6 4 0,-7-2 0,7 5 0,-6-5 0,6 2 0,-3-4 0,1 0 0,2 0 0,-7 1 0,8-1 0,-8 0 0,7 1 0,-2-1 0,-1 4 0,3-3 0,-6 3 0,6-4 0,-3 1 0,4-1 0,-4 0 0,3 1 0,-2-1 0,-1 0 0,3 0 0,-3 1 0,4-1 0,0 0 0,-3 1 0,2-1 0,-7 4 0,7 1 0,-6 3 0,6-3 0,-6 3 0,6-7 0,-6 3 0,6-4 0,-3 1 0,4-1 0,0 4 0,-4 1 0,3 10 0,-2-5 0,3 13 0,0-6 0,0-1 0,0 0 0,0-11 0,0-1 0,0-4 0,3 0 0,-2 1 0,3-1 0,0 0 0,0 0 0,1 1 0,-2-1 0,1 0 0,-3 1 0,6-1 0,-6 4 0,3-3 0,-4 3 0,4-4 0,-3 1 0,2-1 0,-3 0 0,0 1 0,0-1 0,0 0 0,0 0 0,0 1 0,0-1 0,0 0 0,0 1 0,0-1 0,0 0 0,0 1 0,4-1 0,-3 0 0,3 4 0,-1 1 0,-2 0 0,3-1 0,-4 0 0,0 1 0,4 3 0,-3-3 0,2 3 0,-3-7 0,0 3 0,0-4 0,0 1 0,4-1 0,-3 0 0,3 4 0,-4 1 0,0 4 0,0-4 0,3 2 0,-2-2 0,7 4 0,-4-1 0,4 1 0,-3 0 0,3 6 0,-3-5 0,5 2 0,-6-8 0,0 0 0,-4-3 0,0 7 0,0-7 0,0 3 0,4-4 0,0 4 0,1 1 0,-2 4 0,1-5 0,-3 0 0,3-3 0,-1-1 0,-2 4 0,7-3 0,-7 3 0,2-3 0,1-1 0,1 0 0,3 0 0,-3 1 0,2-1 0,-2 4 0,3-3 0,0 7 0,0-7 0,4 7 0,-2-7 0,2 7 0,0-7 0,-3 3 0,6-4 0,-2 4 0,4-3 0,-4 7 0,-1-3 0,-4 0 0,0-1 0,1-4 0,-1 0 0,0 1 0,1 3 0,-5-3 0,4 3 0,-4-4 0,4 0 0,-3 4 0,2-2 0,-2 2 0,3-4 0,1 0 0,-1 4 0,0-3 0,1 7 0,-1-7 0,4 7 0,-3-3 0,3 0 0,-4-1 0,1 0 0,3-3 0,-3 7 0,3-4 0,-4 1 0,1 10 0,4-12 0,-3 11 0,2-9 0,-4 0 0,0 3 0,4-4 0,-2 5 0,2-4 0,0 3 0,-3-4 0,6 1 0,-2 3 0,0-3 0,3 4 0,-7-5 0,33 23 0,-27-22 0,23 18 0,-33-23 0,2 0 0,-2-3 0,3-1 0,4-1 0,1-2 0,3 7 0,1-7 0,0 6 0,-1-2 0,-3-1 0,-1 4 0,-4-8 0,1 4 0,-1 0 0,0-3 0,1 6 0,-1-6 0,0 3 0,0-4 0,-3 3 0,2-2 0,-2 3 0,3 0 0,1-3 0,-1 2 0,0-3 0,-3 4 0,2-3 0,-2 3 0,3-4 0,0 0 0,1 0 0,-1 0 0,0 0 0,1 0 0,-1 0 0,0 0 0,0 0 0,4 0 0,-2 3 0,5-2 0,-6 3 0,7-4 0,-7 0 0,7 0 0,-3 0 0,0 4 0,2-3 0,-2 2 0,11-3 0,-6 0 0,5 0 0,1 0 0,-6 4 0,5-3 0,-6 2 0,-1-3 0,1 0 0,-4 0 0,-1 0 0,0 0 0,-3 0 0,3 0 0,0 0 0,1 0 0,0 0 0,2 0 0,-5 0 0,5 0 0,-2 0 0,0 0 0,3 0 0,-7 0 0,7 0 0,-7 0 0,7 0 0,-7 0 0,6 0 0,-5 0 0,5 0 0,-2 0 0,4 0 0,-4 0 0,2 4 0,-2-3 0,4 3 0,-4-4 0,2 0 0,-5 0 0,5 0 0,-2 0 0,0 0 0,3 0 0,-3 0 0,10-5 0,2 4 0,7-8 0,-1 7 0,1-7 0,12 1 0,-9 2 0,2-1 0,-14 7 0,-10-3 0,6 2 0,-5-7 0,7 7 0,-5-6 0,1 2 0,-4 1 0,2 0 0,-2 0 0,0 4 0,3-4 0,-7 4 0,3-4 0,-4 0 0,1-5 0,3 5 0,-3 0 0,6 0 0,-2 3 0,0-2 0,3 3 0,-3-4 0,3 3 0,-3-6 0,3 6 0,-3-7 0,3 4 0,1-5 0,-4 5 0,3-3 0,-7 6 0,3-3 0,-4 4 0,0 0 0,4 0 0,-2 0 0,5-4 0,-6 3 0,7-2 0,-10-1 0,5-1 0,-7 1 0,5 0 0,-1 4 0,0-4 0,1 3 0,-1-2 0,0 3 0,0 0 0,1 0 0,-1-4 0,0 3 0,1-3 0,-1 4 0,0 0 0,0-3 0,1 2 0,-1-3 0,0 4 0,1 0 0,-1 0 0,4 0 0,1 0 0,3-4 0,8 4 0,1-9 0,6 8 0,1-8 0,-7 7 0,5-7 0,-12 8 0,6-8 0,-11 5 0,-1-1 0,-4 2 0,-3-1 0,2-1 0,-3 1 0,1-4 0,2 7 0,-2-6 0,3 2 0,1 1 0,-1 0 0,0 0 0,1 3 0,-1-2 0,0-1 0,0 3 0,1-6 0,-1 6 0,4-6 0,-3 6 0,3-7 0,-4 7 0,1-2 0,-1 3 0,0-4 0,1 3 0,-1-3 0,0 1 0,1 2 0,-1-3 0,0 0 0,0 3 0,1-6 0,3 6 0,-3-6 0,3 2 0,0-3 0,-3 0 0,7-1 0,-3 1 0,3 0 0,1-1 0,-1 1 0,8-6 0,1 3 0,19-12 0,-10 5 0,22-4 0,-28 8 0,15-3 0,-25 11 0,1-7 0,-7 8 0,-3-3 0,-1-1 0,0 1 0,1 0 0,-1-1 0,0 1 0,0 0 0,1 0 0,3-1 0,-3 5 0,3-4 0,-4 4 0,0-5 0,1 1 0,-1 0 0,0 0 0,1-1 0,-1 5 0,-3-4 0,2 0 0,-2-5 0,7 0 0,-3-3 0,3 7 0,-4-6 0,0 5 0,1-2 0,-5 4 0,4 0 0,-4 0 0,4-1 0,1 1 0,-1 0 0,0-4 0,1 2 0,-1-5 0,4 2 0,7-18 0,-1 11 0,4-11 0,-9 18 0,-1 2 0,-4 2 0,-3 1 0,2 3 0,-2-2 0,3 6 0,-3-6 0,2 6 0,8-8 0,18 2 0,26-7 0,16-10 0,11-3 0,0-8 0,-12 10 0,-15 3 0,-15 10 0,-22 6 0,-4 1 0,-9 5 0,-1 0 0,4 0 0,1 0 0,3 0 0,1 0 0,0 0 0,-5 0 0,4 0 0,-3 0 0,10 0 0,-4 0 0,4 0 0,0 5 0,2 1 0,7 4 0,-7-4 0,5-1 0,-15-5 0,7 0 0,-9 0 0,-4 3 0,2-2 0,-10 7 0,6-7 0,-2 10 0,7-10 0,8 12 0,5-8 0,6 6 0,1 0 0,0-1 0,-7 0 0,-2-1 0,-6-4 0,-4 2 0,2-2 0,-2 3 0,0-4 0,3 0 0,-7 0 0,7-3 0,-4 6 0,5-6 0,0 6 0,6-1 0,-5 3 0,12-4 0,-12 6 0,6-9 0,-11 9 0,2-10 0,5 3 0,5-4 0,7 0 0,12 0 0,2 0 0,-5 0 0,-10 0 0,-19 0 0,7 5 0,27 11 0,16-7 0,24 6 0,0-7-476,1-6 476,-1 13 0,-12-13 0,-3 5 0,-24 3 0,-3-8 0,-19 8 0,-2-10 0,1 4 476,-6-3-476,5 4 0,-6-5 0,6 0 0,-5 0 0,12 0 0,-5 0 0,0 0 0,-1 0 0,-8 4 0,1-3 0,-4 2 0,-1 1 0,-4-3 0,0 3 0,4-4 0,-2 3 0,5-2 0,-2 3 0,4 0 0,-1-3 0,1 2 0,-4-3 0,-1 0 0,-4 0 0,4 0 0,-3 0 0,7 0 0,-3 0 0,3 0 0,8 0 0,-6 0 0,5 0 0,-6 0 0,6 0 0,-5 0 0,13 0 0,-13 0 0,5 0 0,-10 0 0,-1 0 0,-4 0 0,1 0 0,3 0 0,-3 0 0,6-3 0,-2 2 0,4-3 0,0 4 0,-5-4 0,0 3 0,-3-2 0,-1 3 0,0-4 0,1 3 0,-1-3 0,0 4 0,0 0 0,1 0 0,-1 0 0,0 0 0,4 0 0,1-3 0,4 2 0,6-8 0,2 4 0,19-8 0,-9 7 0,9-5 0,-13 5 0,1-5 0,-7 2 0,17-4 0,-21 4 0,22-3 0,-18-2 0,6 2 0,-6-2 0,-1 5 0,-1-1 0,-5 2 0,6-2 0,-8 6 0,1-4 0,-1 4 0,1-1 0,-1-2 0,-3 6 0,-1-6 0,-3 6 0,-1-3 0,-3 0 0,2 3 0,1-2 0,1-1 0,7-1 0,4-4 0,5 0 0,6-2 0,-6-2 0,-1 6 0,-8-4 0,-3 7 0,3-5 0,-7 5 0,3-4 0,-4 7 0,-3-6 0,2 6 0,-2-6 0,7 2 0,1-7 0,3 3 0,1-7 0,12-9 0,-3 3 0,21-30 0,-18 20 0,10-11 0,-16 12 0,-3 15 0,-3-7 0,-7 14 0,2-3 0,-4 4 0,4-4 0,-3-1 0,7-4 0,-3 1 0,3-1 0,3-6 0,0-2 0,-3-7 0,4 0 0,-8 1 0,8-1 0,-9 7 0,4-5 0,-1 5 0,-2-7 0,2 7 0,-1 2 0,-4 6 0,3 1 0,-3-1 0,3 1 0,2-8 0,16-6 0,-11-3 0,21-10 0,-21 10 0,7 2 0,-11 1 0,-6 12 0,0-9 0,-4 13 0,2-2 0,-6 8 0,6-4 0,1-20 0,2 4 0,2-16 0,-1 13 0,2 6 0,-2-5 0,-2 11 0,5-11 0,-7 5 0,7 0 0,-3-5 0,-3 12 0,1-5 0,0 6 0,-1 1 0,1-8 0,1-1 0,5-6 0,-1-13 0,1 9 0,6-21 0,-8 21 0,6-9 0,-8 13 0,-1-1 0,1 0 0,-5 7 0,2 2 0,-7 0 0,6 4 0,-6-11 0,8 5 0,-8-6 0,7 6 0,-2-5 0,-1 5 0,4-7 0,-8 0 0,4 0 0,0 1 0,-4 6 0,3-5 0,-4-3 0,0 6 0,0-10 0,0 19 0,0-24 0,0 20 0,0-13 0,-4 12 0,3-2 0,-4 3 0,5 0 0,0 13 0,0-3 0,0 0 0,0-1 0,0-11 0,0-25 0,8-25 0,-7 24 0,0-1 0,4-1 0,-1 2 0,-4-36 0,0 2 0,0 22 0,0-9 0,0 24 0,0 3 0,-5 13 0,-1-1 0,-4 0 0,-1 1 0,-1-13 0,1 9 0,-4-21 0,4 21 0,-6-9 0,10 13 0,-7-1 0,8 0 0,-3 7 0,-2-5 0,3 12 0,2-5 0,-1 6 0,6-6 0,-7 5 0,4-2 0,-5 4 0,5 7 0,-3-7 0,6 7 0,-8-13 0,0-24 0,-13-16 0,4-12 0,-12 3 0,11 24 0,-3-9 0,7 28 0,3-14 0,-2 17 0,3 0 0,-4-5 0,7 11 0,-2-4 0,2 7 0,0-1 0,-1 0 0,1 4 0,0-2 0,-1 2 0,-5-10 0,5 4 0,-9-4 0,9 6 0,-3 8 0,4 2 0,-1 7 0,5-8 0,-4-1 0,0-7 0,-7-8 0,-21 0 0,-6-6 0,-22-10 0,-8 6 0,6 1 0,-18-7 0,22 14 0,3-5 0,26 10 0,10 7 0,11 1 0,-5-3 0,0 7 0,-18-12 0,-5 7 0,-19-14 0,0 12 0,0-5 0,-12-3 0,9 7 0,-22-8 0,34 12 0,-18-2 0,40 5 0,-14 2 0,24 5 0,-6 3 0,12 0 0,0 0 0,3-4 0,-3-1 0,-1-3 0,-10-6 0,-2 3 0,-7-9 0,-12 7 0,10-3 0,-22 8 0,9 4 0,0-1 0,3 4 0,12-4 0,1 5 0,6 0 0,1 0 0,8 0 0,3 0 0,1-4 0,4 3 0,-4-6 0,-1 6 0,-4-6 0,-6 6 0,5-3 0,-12-1 0,5 4 0,-19-4 0,-15 5 0,-15 0 0,-25 0-430,10 0 430,2 7 0,16-5 0,24 4 0,10-6 0,7 0 0,12 0 0,-12 5 0,5-4 430,-43 4-430,27 0 0,-27 0 0,36 1 0,0 4 0,7-9 0,2 7 0,10-7 0,1 3 0,4-4 0,-4 4 0,-20-4 0,11 4 0,-11-4 0,20 0 0,0 0 0,-1 4 0,-10-3 0,-14 16 0,-10-8 0,-24 14 0,9-8 0,3-1 0,15-2 0,12-6 0,7 3 0,2-9 0,6 8 0,4-4 0,1 1 0,4-1 0,0-1 0,-1 2 0,1 3 0,-11 2 0,5-2 0,-9 1 0,-1 1 0,6 2 0,-5-2 0,10-1 0,1-2 0,4-2 0,-4 3 0,2 0 0,-2 0 0,0-3 0,3 2 0,-3-2 0,4 3 0,-11 2 0,5-2 0,-10 5 0,8-4 0,-1 3 0,4-7 0,5 2 0,1-6 0,6 7 0,-7-4 0,4 8 0,-15 3 0,-1 21 0,-5-13 0,-13 36 0,-1-31 0,-22 29 0,1-25 0,9 4 0,14-13 0,13-8 0,11-3 0,5-4 0,1 0 0,2 1 0,-3-1 0,-4 0 0,-1 4 0,-4 1 0,1 0 0,-1 3 0,-6-6 0,5 2 0,-6 1 0,11-4 0,-2 3 0,6-3 0,-3 3 0,7-3 0,-2 6 0,2-5 0,-3 2 0,3-4 0,-2 4 0,2 1 0,-9 10 0,3 2 0,-7 0 0,4-2 0,-4 1 0,1-10 0,-2 5 0,3-7 0,3-3 0,1 0 0,3-2 0,1-2 0,0-1 0,0 3 0,-1-2 0,1 3 0,0 1 0,-1-1 0,1-3 0,0-2 0,3 1 0,-2 1 0,2-1 0,-3 4 0,0-4 0,-1 4 0,-3 4 0,3-2 0,-7 2 0,7-4 0,-6 0 0,5 1 0,-5-1 0,5 0 0,-2 0 0,0 1 0,0 3 0,-5-3 0,0 3 0,1 0 0,-1 1 0,1 3 0,-1 1 0,4-4 0,1 2 0,4-2 0,0 0 0,-1 3 0,5-7 0,-4-1 0,7 0 0,-6-4 0,6 5 0,-6-1 0,2 4 0,-7-3 0,-7 9 0,-6-3 0,-7 2 0,-12 6 0,9-5 0,-9 2 0,19-6 0,2-4 0,10-2 0,1 0 0,4 0 0,0-3 0,3 2 0,1-2 0,1 3 0,-2 1 0,0-1 0,-2 0 0,2-3 0,1 2 0,-4-2 0,8 3 0,-8 4 0,4 1 0,-10 10 0,4-4 0,-5 11 0,1-5 0,3 0 0,-9 5 0,7-12 0,-6 2 0,2-8 0,5-4 0,0 0 0,3-3 0,1-2 0,3 1 0,-2 1 0,2 3 0,1 4 0,-4 1 0,4 0 0,-4 2 0,-1-5 0,1 5 0,-4-5 0,3 2 0,-3-4 0,3-4 0,1 0 0,0 0 0,0-3 0,-1 2 0,1 1 0,0-3 0,-4 6 0,-1-2 0,0 3 0,1-3 0,4 2 0,-1-6 0,1 7 0,0-8 0,-1 8 0,1-7 0,0 6 0,0-2 0,-1 3 0,1 0 0,0 1 0,-4-1 0,-1-3 0,0 2 0,1-2 0,0-1 0,6 3 0,-1-2 0,7 3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1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1 952 24575,'0'-8'0,"4"-4"0,0-1 0,1 0 0,3-9 0,-3 7 0,4-8 0,0 10 0,0-9 0,-1 7 0,2-8 0,-2 6 0,0 1 0,-3 3 0,-1 1 0,-1 4 0,-2-1 0,3 1 0,0 0 0,-3-1 0,6 5 0,-6-4 0,6 0 0,-2-1 0,3-7 0,4 3 0,-3-3 0,7-1 0,-7 1 0,3 6 0,-4-1 0,1 7 0,-5-5 0,7 5 0,-5-7 0,6 5 0,0-10 0,1 4 0,0-1 0,2-3 0,-2 7 0,0-3 0,-1 7 0,-7-2 0,2 6 0,-6-10 0,6 5 0,-2-6 0,0 0 0,2 7 0,-2-10 0,3 10 0,0-7 0,1 3 0,-1-3 0,0-1 0,0 1 0,1 0 0,-1 3 0,0-3 0,-3 3 0,6-7 0,-5 3 0,6-10 0,1 5 0,-2-12 0,7 5 0,-6-7 0,8 0 0,-10 7 0,4 6 0,-9 7 0,-1 7 0,-4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3794 2092 24575,'-4'8'0,"3"1"0,-6 3 0,-1 1 0,-7 10 0,-15 7 0,-4 9 0,-16-1 0,-7 8 0,-16-4 0,7 0 0,-10 7 0,23-11 0,-9 3 0,5 5 0,9-17 0,0 5 0,16-12 0,0-1 0,7-2 0,-5 1 0,5 0 0,0-5 0,-5 0 0,12-3 0,-5-1 0,6 0 0,0-2 0,1-1 0,-1 0 0,-6 6 0,-16 7 0,4 1 0,-11-1 0,2 3 0,9-12 0,-21 16 0,21-16 0,-8 12 0,18-17 0,-5 12 0,11-13 0,-4 4 0,6-2 0,1 0 0,-1 1 0,-6 9 0,-14 1 0,-10 7 0,-12 3 0,0 1 0,0-1 0,12-3 0,10-3 0,7-7 0,12-4 0,-2-3 0,4-4 0,3 2 0,0-2 0,2 0 0,-1 2 0,2-6 0,-13 6 0,9-2 0,-17 0 0,13 6 0,-12-10 0,5 7 0,0-5 0,-5-2 0,11 3 0,-4-4 0,10 4 0,1-3 0,0 2 0,-1 1 0,-3 1 0,-1 3 0,-18 10 0,-6 2 0,-18 9 0,0-6 0,0 5 0,0-12 0,0 12 0,0-5 0,0 0 0,12-3 0,-9-6 0,28-4 0,-7 1 0,12-2 0,4 0 0,-11 1 0,12-1 0,-5 0 0,6 0 0,1-1 0,-1 0 0,0 0 0,1 1 0,-1-1 0,4-3 0,1 2 0,4-6 0,0 3 0,-4-4 0,-1 7 0,-4 2 0,1 8 0,3-4 0,1 2 0,7-5 0,-2 5 0,-1-2 0,-11 23 0,-11-3 0,-19 29 0,2-15 0,-8 8 0,16-21 0,12-4 0,5-15 0,12-3 0,-2 0 0,4-7 0,0 6 0,-1-6 0,5 7 0,-4-3 0,0 3 0,-1-4 0,-3 1 0,4-1 0,3 0 0,-2-3 0,6 2 0,-3-2 0,0-1 0,4 4 0,-8-4 0,7 5 0,-2-1 0,-1-4 0,3 4 0,-3-4 0,1 1 0,2 2 0,-3-2 0,4 7 0,-4-3 0,3 3 0,-2 0 0,-1-3 0,3 3 0,-3-3 0,4-1 0,0 0 0,0 1 0,0-1 0,0 4 0,0-3 0,0 7 0,0-7 0,0 7 0,0-7 0,0 7 0,0-7 0,0 6 0,0-5 0,0 2 0,0 0 0,0 0 0,0 1 0,0 10 0,0-9 0,0 29 0,0-15 0,5 15 0,3 1 0,-2 3 0,1 0 0,-1 9 0,-4-21 0,11 21 0,-11-28 0,4 14 0,-1-17 0,-4 0 0,7-2 0,-7-6 0,7-1 0,-7 1 0,7 6 0,3 2 0,3 31 0,21-1 0,-14 29 0,27-13 0,-19 13 0,10-17 0,-19-18 0,-1-1 0,8 6 0,2 28 0,-9-47 0,-4 21 0,-1-22 0,-3 0 0,-7-15 0,3-7 0,-7-3 0,6 6 0,-1 5 0,12 17 0,-3 22 0,8 15 0,2 13 0,0-13 0,0-3 0,-1-24 0,-10-3 0,0-19 0,-4 5 0,-1-12 0,0 5 0,-1-6 0,1 0 0,3-1 0,-3-3 0,6 3 0,-2-7 0,4 3 0,-4-7 0,-1-2 0,0 1 0,1-3 0,3 3 0,8-4 0,1 4 0,18-3 0,16 12 0,4-11 0,20 13 0,3-13-363,-36 2 1,2 0 362,-2-4 0,1 0 0,48 0 0,-13 0 0,0 0-57,-12 0 57,-2 0 0,-13-7 0,-13 1 0,-8-6 0,-15 7 723,-10-3-723,2 7 59,-5-2-59,5 3 0,-2-4 0,11 3 0,-6-6 0,1 6 0,-7-3 0,-3 4 0,-1 0 0,11 0 0,-5 0 0,16 0 0,-5 0 0,19 0 0,-9 0 0,9 0 0,-19 0 0,5 0 0,-12 0 0,5 4 0,-6-3 0,0 2 0,-1-3 0,1 0 0,-4 0 0,-1 0 0,-4 0 0,0 0 0,1 0 0,-5-3 0,3 2 0,2-3 0,0 0 0,7 0 0,-7-1 0,7-6 0,-4 2 0,1 0 0,-1-2 0,0 10 0,-2-3 0,2 0 0,-4 3 0,11-7 0,-5 3 0,16-5 0,-5-4 0,19-7 0,3-4 0,12 2 0,-12-1 0,-3 15 0,-19-4 0,-2 12 0,-10-3 0,2 0 0,-5 3 0,2-6 0,-4 6 0,4-6 0,-3 6 0,14-8 0,10-5 0,2 1 0,21-14 0,-22 14 0,10-6 0,-12 9 0,0-1 0,-1 1 0,1-1 0,-7 2 0,-2-4 0,-6 0 0,0-4 0,-3-6 0,4-2 0,-7-7 0,0 11 0,-3 6 0,-3 4 0,3 1 0,6-13 0,-3-2 0,3 0 0,15-21 0,-16 23 0,15-17 0,-17 27 0,-1-2 0,5 5 0,-5-5 0,7-5 0,-6-5 0,9-7 0,-4 1 0,4 6 0,-6 1 0,-2 15 0,-3-2 0,-1 6 0,0 1 0,4 0 0,1 4 0,11-4 0,1 2 0,6-7 0,-6 4 0,5-1 0,-11-1 0,11 6 0,-12-6 0,5 6 0,-6-7 0,-4 8 0,2-4 0,-2 0 0,4 3 0,-4-2 0,2-1 0,-2 3 0,4-6 0,6 6 0,-5-7 0,12 3 0,-11-4 0,11-1 0,-12 1 0,5 4 0,-10 1 0,-1 4 0,-3-4 0,-1 3 0,0-2 0,0 3 0,1 0 0,-1-4 0,0 3 0,1-3 0,-1 4 0,0 0 0,4 0 0,1 0 0,23 0 0,4 0 0,31 0 0,-9 0 0,21 0 0,-21-6 0,-3 4 0,-15-4 0,-23 6 0,-2 0 0,-11 0 0,1 0 0,-1 0 0,0 0 0,4 3 0,-3-2 0,14 3 0,-9-4 0,10 0 0,-1 0 0,-5 0 0,6 0 0,-8 4 0,-3 0 0,3 1 0,-7 2 0,3-6 0,-4 3 0,4-4 0,1 0 0,4 3 0,-4-2 0,2 3 0,-2 0 0,4-3 0,6 7 0,-8-3 0,11 1 0,-12-3 0,6-3 0,-4 0 0,-3 0 0,-1 4 0,0-3 0,1 6 0,23-6 0,4 3 0,19-4 0,12 0 0,3 8-597,25-7 597,-10 7 0,-33-7 0,-1-2 0,22 1 0,6 0 0,-43 0 0,-4 0 0,-20 0 0,-3 0 0,-1 0 597,-3 0-597,-1 0 0,0 0 0,0 0 0,4 0 0,8 0 0,5 0 0,7 0 0,-7 0 0,-2 0 0,-6 0 0,6 0 0,-5 0 0,2 0 0,-5 0 0,5 0 0,17 0 0,10 0 0,24 0 0,3 0 0,25-8-852,-10 6 852,-33-6 0,-1-1 0,34-1-181,-2 0 181,-16-5 0,-31 14 0,-8-6 0,-20 7 0,-4 0 844,11 0-844,2 0 189,11-4-189,-1 2 0,13-9 0,-9 9 0,2-8 0,-7 9 0,-12-6 0,6 2 0,-8 1 0,-3-4 0,-1 4 0,0-5 0,-3 1 0,3 0 0,0-4 0,-3 3 0,3-3 0,-3 7 0,-1-2 0,0 6 0,4-3 0,-2 0 0,2 3 0,0-2 0,-3-1 0,6 3 0,-2-6 0,-3 2 0,4 1 0,-8-4 0,6 4 0,0-8 0,7 6 0,31-9 0,-19 13 0,13-6 0,-32 8 0,0 0 0,0 0 0,-2-3 0,4 2 0,-4-7 0,6 4 0,1-4 0,18-4 0,-7 2 0,9-5 0,-13 9 0,-8-5 0,-6 6 0,1-3 0,-10-1 0,6 1 0,-6 0 0,6 0 0,-6-1 0,6 5 0,-6-4 0,7 4 0,0-8 0,21-32 0,-3 1 0,2 0 0,4-1 0,20-24 0,-19 28 0,-2 0 0,12-25 0,-14 21 0,-18 8 0,-3 19 0,-3 1 0,2 3 0,-6-9 0,6 7 0,-1-15 0,4 5 0,2-19 0,-1 9 0,10-21 0,-9 28 0,5-7 0,-8 18 0,-1 8 0,-3-2 0,2 6 0,-2-3 0,3-4 0,4-1 0,-3-3 0,7 3 0,-3-3 0,0 7 0,-2-3 0,-2 7 0,-1-2 0,0 6 0,-3-6 0,2 6 0,-2-10 0,3 5 0,1-6 0,-1 4 0,0-4 0,0-1 0,1-4 0,-1 5 0,0-4 0,-3 7 0,2-3 0,-6 0 0,7 2 0,-7-2 0,2 4 0,1-4 0,-3-7 0,7-6 0,-2-7 0,6-12 0,0 9 0,-5-9 0,5 1 0,-6 8 0,15-21 0,-9 21 0,7-9 0,-8 13 0,-1-1 0,1 0 0,1-12 0,1-3 0,-4-12 0,4 0 0,-5 0 0,5 12 0,8-9 0,-9 22 0,11-18 0,-16 29 0,1-3 0,-4 18 0,-3-11 0,10-26 0,-1-30 0,4 20 0,0-3-502,-3 0 0,0-1 502,3-5 0,0 2 0,-4 10 0,-2 3 0,3-38 0,-4 28 0,-7 15 0,-3 19 0,-3-5 0,-4 5 1004,4-6-1004,-5-13 0,10 9 0,-13-21 0,8 21 0,-2-21 0,4 28 0,0-7 0,3 18 0,-6 1 0,2 3 0,0-3 0,-2 7 0,6-3 0,-2 4 0,3-4 0,-7-20 0,-1-8 0,-7-19 0,0 0 0,0 0 0,1 0 0,-1 0 0,2 12 0,-1-9 0,3 21 0,-2-9 0,1 0 0,2 16 0,-2-14 0,3 24 0,-1-12 0,1 15 0,-4-7 0,4 13 0,-3-3 0,7 3 0,-2 1 0,1-11 0,-3-2 0,-10-23 0,-4-15 0,-7-3 0,-2-9 0,9 12 0,-1 12 0,10 3 0,0 19 0,1 6 0,0 3 0,0 7 0,-3-3 0,3 0 0,1 3 0,-4-7 0,-4 6 0,2-3 0,-12 8 0,12-3 0,-6 7 0,8-6 0,-1 6 0,4-3 0,1 4 0,4-3 0,0-2 0,-4-7 0,-1 3 0,-4-3 0,1 0 0,3 3 0,-10-9 0,9 8 0,-16-5 0,5 6 0,-7-2 0,7 2 0,2-1 0,-15 2 0,19 0 0,-14 3 0,25 2 0,-1 3 0,5-4 0,-4 3 0,4-6 0,-27-7 0,1-13 0,-15-1 0,14 3 0,8 7 0,6 5 0,-6-1 0,-14-1 0,-10 2 0,0 0 0,3 6 0,13 2 0,-1 0 0,0-1 0,7-3 0,2-1 0,10 6 0,1-4 0,4 8 0,-1-4 0,1 4 0,-4 0 0,-1 0 0,-3 0 0,-1 0 0,0 0 0,5 0 0,0 4 0,3-4 0,5 8 0,-4-11 0,7 2 0,-6-11 0,-3-7 0,-4 0 0,-1 0 0,0 7 0,2 3 0,-4 5 0,-6 0 0,5 4 0,-6 0 0,1 0 0,5 0 0,-2 0 0,8-4 0,0 3 0,-1-6 0,0 6 0,-2-6 0,5 6 0,-2-3 0,4 4 0,-4 0 0,-1-3 0,0 2 0,-2-3 0,6 4 0,-3 0 0,3 0 0,1 0 0,0-4 0,-23 3 0,6-7 0,-18 7 0,-1-11 0,-3 11 0,-12-6 0,0 7 0,0 0 0,12-4 0,3 2 0,23-2 0,2 4 0,11 0 0,0 0 0,-1 0 0,1 0 0,0 0 0,-1 3 0,-3 2 0,-1 0 0,-3 2 0,-1-2 0,1-1 0,3 4 0,1-7 0,4 6 0,-1-6 0,1 6 0,-4-6 0,-1 6 0,-4-6 0,1 3 0,3 0 0,1-3 0,4 2 0,-1-3 0,1 4 0,0-3 0,-1 3 0,5-1 0,-3-2 0,-2 3 0,0 0 0,-3-3 0,4 2 0,-4-3 0,3 0 0,-3 0 0,3 4 0,1-3 0,0 3 0,-1-4 0,-3 0 0,-1 0 0,-10 0 0,-2 4 0,-7-3 0,1 4 0,-1-5 0,0 0 0,7 4 0,-5-3 0,12 6 0,-24-6 0,14 7 0,-16-6 0,0 2 0,9 1 0,-21-4 0,22 4 0,-10-5 0,12 5 0,0-4 0,7 7 0,2-7 0,10 3 0,1-4 0,4 0 0,0 3 0,-11-2 0,-2 12 0,-4-7 0,1 5 0,8-4 0,-1-6 0,-6 7 0,-14 0 0,2 3 0,-9 2 0,0-1 0,10-1 0,-10 2 0,12-3 0,7 0 0,2-5 0,-1 4 0,10-8 0,-9 4 0,14-2 0,-3 2 0,4-1 0,0 4 0,-1-7 0,1 6 0,0-2 0,-1 3 0,1 0 0,0-3 0,0 2 0,-1-6 0,5 7 0,-4-7 0,4 2 0,-1 1 0,-2-3 0,2 6 0,-3-6 0,-1 6 0,1-2 0,0 0 0,0 2 0,-1-2 0,1-1 0,0 4 0,-1-4 0,1 5 0,0-1 0,3 0 0,-2 0 0,2 1 0,-3-5 0,3 4 0,-2-4 0,-1 5 0,-2-1 0,-5 4 0,6-3 0,-7 3 0,7-4 0,0 1 0,2-5 0,2 4 0,1-4 0,-4 1 0,7 2 0,-6-6 0,6 7 0,-2-4 0,-1 4 0,-1 1 0,1-1 0,-4 0 0,4 1 0,-5-1 0,5 0 0,-4 0 0,7 1 0,-2-1 0,-1 0 0,3 4 0,-6-2 0,6 2 0,-7-8 0,4 4 0,-4-4 0,-1 1 0,5 2 0,-4-2 0,4 3 0,-5-3 0,1 2 0,0-2 0,0 3 0,-1 0 0,1 0 0,3 1 0,-2-5 0,2 4 0,1-4 0,-4 5 0,4-5 0,-5 4 0,1-7 0,0 6 0,0-2 0,-1-1 0,1 4 0,0-8 0,-1 8 0,1-4 0,0 5 0,0-1 0,-1 0 0,1 1 0,-4 3 0,3-3 0,-3-1 0,3-1 0,1-2 0,0 0 0,0 2 0,-1-2 0,5 3 0,-4-3 0,4 6 0,-1-6 0,-2 7 0,2-4 0,-3 1 0,0-1 0,-1 0 0,1 4 0,0-6 0,-1 5 0,5-7 0,-4 5 0,4-1 0,-5 0 0,1 1 0,0-1 0,0 0 0,-1-3 0,1 2 0,0-2 0,-1 3 0,1 0 0,0 1 0,0-1 0,3 0 0,-2-3 0,6 2 0,-7-2 0,7 3 0,-6-3 0,2 2 0,-3-2 0,0 3 0,-4 0 0,-1 1 0,0-1 0,-3 0 0,7 1 0,-7 3 0,4 0 0,-12 7 0,-6 10 0,3-7 0,-14 19 0,21-21 0,-8 9 0,11-13 0,3 8 0,2-6 0,-3 12 0,9-19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1368B-9633-6917-4418-D5E380D02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A9EE3B8-05C6-DD81-FFD7-2357162C0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1F64814-C772-31AD-AFD0-1A2C50400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DB2D01-D8ED-9A3A-C448-3920697AF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0250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71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B214-C3AB-6362-FEB1-E47841AF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C50985-A4E8-31F6-A5FA-3F3204A04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24733E-BF0C-B717-EF64-ED3E29319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30396-3D6D-4032-122A-7859D747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859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A0D-EE73-B2F6-88D6-6E6FE03A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629F610-687D-2052-5C38-98D74CA4C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7BFAF8-0B94-A31E-F1EA-8A12F0143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D36E4-4F95-FFCF-6EAA-2176D3A14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06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A8ED3-31E0-14AD-773C-F80AEFEE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0687670-01F3-F2DA-A184-79580C3A5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5BC32C-6201-DAD7-8413-DD4ADEF8D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499630-F854-7C99-4EF2-2F8EC5F2D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970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6AA-CD37-43A5-FFD6-CE1A8501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0F09E0-6131-34B7-D57E-056BB8846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27CDA-B65F-9C1F-7C71-0636435EA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C55C59-9568-0A62-1A90-73301A89E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6596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32D9-7B1E-F629-D483-13DF2E2C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3253E38-3DEF-3F8F-7374-C0003EB8F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4CFAA1-A649-6173-6F74-C7CEE220E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5F7F7E-080D-8623-2A2B-D7622904C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718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C88F-097B-8ADC-EA39-903FAEC6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FD7CF30-9B63-C0D2-3EE5-BD631FBED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D40859-EF06-5FAC-23FD-648035A70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ABA794-0B26-7B3C-069F-F7F086474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38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F92B-3291-8A53-5804-A3D8191F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5FC8E0-2338-8DEE-3C7A-92411671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9D8EB1B-02D6-D940-3F55-186E3D1D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4ED3B9-0F11-1376-B37E-CFE3D8041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80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666A-09BE-D3B3-5305-57879103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074536-A10B-C52F-CC47-1C3363A9E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DF1768-12E2-8BE4-920F-7ABDCCF70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D6D6F3-A689-51B3-7E64-9F3C8045B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191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0F1F-91FF-E369-01E1-0795A5C8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ABC0C83-82F7-D5EE-3677-56667C704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BDF7FB7-156F-7F59-7661-8EBEDC6D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BD2F12-58FB-66CE-BE34-744324B3E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817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5613-D831-8908-2737-A706B157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557D494-34EB-A3CF-D024-39958A503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327814-A75A-7624-46C0-0415EC580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50641D-A8A7-7889-E8FC-7C9F8FB05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2361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A48E-F794-8595-0DF8-B72DFB45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17157EF-8E4B-9F5D-4287-B9B143981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8DE912-ADCC-88B5-F4B7-1EA9221E5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3458B4-24FD-68E8-5A9E-6C509CE0C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820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695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127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45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7C1A-4A4C-C983-0FF1-0173B401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B5FD6-7FCB-2AB5-CA05-A4B64026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994D1-20B3-2C1C-D08F-469FFFC7D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689C-4525-DF5D-A6DF-B6139CB3D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060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5803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6239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2D72-E2AD-0B5A-62BD-96FEED12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4CB8B3-FC58-1916-EABB-DF493BDB0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1097727-A9E3-9538-F802-E59862CFD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2B074A-395D-967A-2218-7EBEEB6AE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52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FE69-852B-70AD-3814-3AAFA8D5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8E8210-35CA-FC21-4A1A-E1484FBD0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6B526E-1003-3C5A-EF2E-6A3C92043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6BC7A1-CDCD-441A-BD8E-A97B11D9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9012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958F-91E6-9E84-DDE4-FDD7D6EF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A37BAD-6C1A-10BE-93E0-722D7D4C9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D27B2B7-4F20-1574-217F-F9E50D5B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CA2C42-B9F1-8D77-9E7D-0A3162948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793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9450-4ADB-572B-BC4B-469CB0B9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8EA9094-C950-2701-CB36-C563C2CFF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888D979-6B42-6153-00C2-68928CDD2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EFD35C-A86C-EF85-01E2-61195D1AF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7973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E108-62F2-5B33-5EF5-5A0564E36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88D0C49-D63E-0BE8-45BA-D7CA698F0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E3C8E9-F6F9-F8E9-357A-C9B561410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4915E2-955F-B297-6F23-9AF3CA94E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0094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4105C-3CCC-B42D-CE21-4F7A0F08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BF3F43D-547C-B79B-8759-6447D1B53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831E243-B4BC-C6A2-71CD-0E6DA8515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8C6CCA-158A-0FE2-EAB1-B82861774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066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9F84-6BE3-3995-8251-ADF8310A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2D168-E563-B635-0147-247D9C026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B2E67-8A0B-E834-1D97-BA8F2D332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0D5E-89E8-3660-C6AF-8749137B3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753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36DC-97C9-EB19-36FC-4C4FFF13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DE0A3BF-EF9F-5EC6-79A9-82BAFD76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D97CB7D-8557-B0F0-5FBE-EE733F0B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863AD1-A0EA-2571-C328-4EF617CAF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847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7BCF-DE99-E3C6-BB92-8BF5EC84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05D5-4DF5-AF64-0F03-DC26EFC43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F9051-4C59-57C2-AF9F-D2FC420F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64ABA-91AB-2F10-0B25-22032686A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0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20EE-B2F8-D2D4-45C6-B10D0C0E3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D94CD5B-058C-8B5F-1132-C16B782BC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CC017BB-C9DC-07A7-03F8-E2BF1A6F4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A859F5-5CF6-0D38-7101-9DD7DD4C5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39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B39FDA2-8377-3FF4-3D3C-5E41E4D0D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430932" y="789450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15-09-2025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.xml"/><Relationship Id="rId10" Type="http://schemas.openxmlformats.org/officeDocument/2006/relationships/image" Target="../media/image52.png"/><Relationship Id="rId4" Type="http://schemas.openxmlformats.org/officeDocument/2006/relationships/image" Target="../media/image23.svg"/><Relationship Id="rId9" Type="http://schemas.openxmlformats.org/officeDocument/2006/relationships/customXml" Target="../ink/ink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uthzen-interop.ne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6.svg"/><Relationship Id="rId3" Type="http://schemas.openxmlformats.org/officeDocument/2006/relationships/hyperlink" Target="https://www.openstreetmap.org/directions?to=Catharijnesingel+55#map=19/52.089713/5.113555" TargetMode="External"/><Relationship Id="rId7" Type="http://schemas.openxmlformats.org/officeDocument/2006/relationships/hyperlink" Target="https://digilab.overheid.nl/chat/digilab/channels/federatieve-toegangsverlening" TargetMode="External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NG-Realisatie/ftv" TargetMode="External"/><Relationship Id="rId11" Type="http://schemas.openxmlformats.org/officeDocument/2006/relationships/image" Target="../media/image54.svg"/><Relationship Id="rId5" Type="http://schemas.openxmlformats.org/officeDocument/2006/relationships/hyperlink" Target="https://vng-realisatie.github.io/ftv/" TargetMode="External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hyperlink" Target="mailto:michiel.trimpe@vng.nl" TargetMode="External"/><Relationship Id="rId9" Type="http://schemas.openxmlformats.org/officeDocument/2006/relationships/image" Target="../media/image49.sv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latin typeface="Fira Sans SemiBold"/>
              </a:rPr>
              <a:t>Slimme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toegangsverlening</a:t>
            </a:r>
            <a:r>
              <a:rPr lang="en-US">
                <a:latin typeface="Fira Sans SemiBold"/>
              </a:rPr>
              <a:t> met </a:t>
            </a:r>
            <a:r>
              <a:rPr lang="en-US" err="1">
                <a:latin typeface="Fira Sans SemiBold"/>
              </a:rPr>
              <a:t>AuthZEN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en-US" dirty="0"/>
              <a:t>Marc de Boer– </a:t>
            </a:r>
            <a:r>
              <a:rPr lang="en-US" dirty="0" err="1"/>
              <a:t>Federatieve</a:t>
            </a:r>
            <a:r>
              <a:rPr lang="en-US" dirty="0"/>
              <a:t> </a:t>
            </a:r>
            <a:r>
              <a:rPr lang="en-US" dirty="0" err="1"/>
              <a:t>Toegangsverlening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87C5-D502-7ED3-55C7-B67D9E8E8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4973-0D98-8332-0136-2C938E0E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Role Based Access Control (RBAC)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A22F48-D0DB-2424-3E37-E9A50A3E5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397500" cy="4482416"/>
          </a:xfrm>
        </p:spPr>
        <p:txBody>
          <a:bodyPr anchor="t">
            <a:normAutofit/>
          </a:bodyPr>
          <a:lstStyle/>
          <a:p>
            <a:r>
              <a:rPr lang="en-US" sz="2400" err="1">
                <a:latin typeface="Fira Sans"/>
                <a:ea typeface="+mn-lt"/>
                <a:cs typeface="+mn-lt"/>
              </a:rPr>
              <a:t>Fijnmazige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autorisatie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vereist</a:t>
            </a:r>
            <a:r>
              <a:rPr lang="en-US" sz="2400">
                <a:latin typeface="Fira Sans"/>
                <a:ea typeface="+mn-lt"/>
                <a:cs typeface="+mn-lt"/>
              </a:rPr>
              <a:t> role-explosion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Toegangsbeleid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wordt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dus</a:t>
            </a:r>
            <a:r>
              <a:rPr lang="en-US" sz="2400">
                <a:latin typeface="Fira Sans"/>
                <a:ea typeface="+mn-lt"/>
                <a:cs typeface="+mn-lt"/>
              </a:rPr>
              <a:t> in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ingebouwd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Elke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doet</a:t>
            </a:r>
            <a:r>
              <a:rPr lang="en-US" sz="2400">
                <a:latin typeface="Fira Sans"/>
                <a:ea typeface="+mn-lt"/>
                <a:cs typeface="+mn-lt"/>
              </a:rPr>
              <a:t> het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Foutgevoelig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onbeheersbaar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schaal</a:t>
            </a:r>
            <a:endParaRPr lang="en-US" sz="2400">
              <a:latin typeface="Fira Sans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latin typeface="Apto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4764D-6E1F-9DBA-1A3F-E61EBDF1E1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081" y="1513810"/>
            <a:ext cx="4289448" cy="46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Fira Sans SemiBold"/>
              </a:rPr>
              <a:t>Externalized</a:t>
            </a:r>
            <a:r>
              <a:rPr lang="nl-NL">
                <a:latin typeface="Fira Sans SemiBold"/>
              </a:rPr>
              <a:t> </a:t>
            </a:r>
            <a:r>
              <a:rPr lang="nl-NL" err="1">
                <a:latin typeface="Fira Sans SemiBold"/>
              </a:rPr>
              <a:t>Authorization</a:t>
            </a:r>
            <a:r>
              <a:rPr lang="nl-NL">
                <a:latin typeface="Fira Sans SemiBold"/>
              </a:rPr>
              <a:t> Management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Toegangsverlening buiten de applicatie</a:t>
            </a: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Policy as Code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0F2D36-50CB-C0F0-87AB-2C5AB771A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058" y="2325190"/>
            <a:ext cx="3326400" cy="3402000"/>
          </a:xfrm>
          <a:prstGeom prst="rect">
            <a:avLst/>
          </a:prstGeom>
        </p:spPr>
      </p:pic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3FC8DFE2-69D4-5ED0-20F6-2E223AE82F31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Fira Sans"/>
                <a:ea typeface="+mn-lt"/>
                <a:cs typeface="+mn-lt"/>
              </a:rPr>
              <a:t>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zijn</a:t>
            </a:r>
            <a:r>
              <a:rPr lang="en-US" sz="2400">
                <a:latin typeface="Fira Sans"/>
                <a:ea typeface="+mn-lt"/>
                <a:cs typeface="+mn-lt"/>
              </a:rPr>
              <a:t> code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moeten</a:t>
            </a:r>
            <a:r>
              <a:rPr lang="en-US" sz="2400">
                <a:latin typeface="Fira Sans"/>
                <a:ea typeface="+mn-lt"/>
                <a:cs typeface="+mn-lt"/>
              </a:rPr>
              <a:t> met </a:t>
            </a:r>
            <a:r>
              <a:rPr lang="en-US" sz="2400" err="1">
                <a:latin typeface="Fira Sans"/>
                <a:ea typeface="+mn-lt"/>
                <a:cs typeface="+mn-lt"/>
              </a:rPr>
              <a:t>evenveel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zorg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beheerd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worden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als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applicatiecode</a:t>
            </a:r>
            <a:r>
              <a:rPr lang="en-US" sz="2400">
                <a:latin typeface="Fira Sans"/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Policy as Code == Policy out of the Code</a:t>
            </a:r>
            <a:endParaRPr lang="en-US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72724244-A590-F80C-376D-97B6006C1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7A3FC-AE94-E6E0-4755-FE08623BCC3F}"/>
              </a:ext>
            </a:extLst>
          </p:cNvPr>
          <p:cNvSpPr/>
          <p:nvPr/>
        </p:nvSpPr>
        <p:spPr>
          <a:xfrm rot="21000046">
            <a:off x="8965620" y="5574099"/>
            <a:ext cx="350289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Externalized Authorization Management (EAM)</a:t>
            </a:r>
            <a:endParaRPr lang="en-US">
              <a:latin typeface="Fira Sans" panose="020B0503050000020004" pitchFamily="34" charset="0"/>
            </a:endParaRPr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Fira Sans"/>
                <a:ea typeface="+mn-lt"/>
                <a:cs typeface="+mn-lt"/>
              </a:rPr>
              <a:t>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zijn</a:t>
            </a:r>
            <a:r>
              <a:rPr lang="en-US" sz="2400">
                <a:latin typeface="Fira Sans"/>
                <a:ea typeface="+mn-lt"/>
                <a:cs typeface="+mn-lt"/>
              </a:rPr>
              <a:t> code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moeten</a:t>
            </a:r>
            <a:r>
              <a:rPr lang="en-US" sz="2400">
                <a:latin typeface="Fira Sans"/>
                <a:ea typeface="+mn-lt"/>
                <a:cs typeface="+mn-lt"/>
              </a:rPr>
              <a:t> met </a:t>
            </a:r>
            <a:r>
              <a:rPr lang="en-US" sz="2400" err="1">
                <a:latin typeface="Fira Sans"/>
                <a:ea typeface="+mn-lt"/>
                <a:cs typeface="+mn-lt"/>
              </a:rPr>
              <a:t>evenveel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zorg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beheerd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worden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als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applicatiecode</a:t>
            </a:r>
            <a:r>
              <a:rPr lang="en-US" sz="2400">
                <a:latin typeface="Fira Sans"/>
                <a:ea typeface="+mn-lt"/>
                <a:cs typeface="+mn-lt"/>
              </a:rPr>
              <a:t>.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verhuizen</a:t>
            </a:r>
            <a:r>
              <a:rPr lang="en-US" sz="2400">
                <a:latin typeface="Fira Sans"/>
                <a:ea typeface="+mn-lt"/>
                <a:cs typeface="+mn-lt"/>
              </a:rPr>
              <a:t> van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naar</a:t>
            </a:r>
            <a:r>
              <a:rPr lang="en-US" sz="2400">
                <a:latin typeface="Fira Sans"/>
                <a:ea typeface="+mn-lt"/>
                <a:cs typeface="+mn-lt"/>
              </a:rPr>
              <a:t> de IAM </a:t>
            </a:r>
            <a:r>
              <a:rPr lang="en-US" sz="2400" err="1">
                <a:latin typeface="Fira Sans"/>
                <a:ea typeface="+mn-lt"/>
                <a:cs typeface="+mn-lt"/>
              </a:rPr>
              <a:t>oplossing</a:t>
            </a:r>
            <a:r>
              <a:rPr lang="en-US" sz="2400">
                <a:latin typeface="Fira Sans"/>
                <a:ea typeface="+mn-lt"/>
                <a:cs typeface="+mn-lt"/>
              </a:rPr>
              <a:t>.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De </a:t>
            </a:r>
            <a:r>
              <a:rPr lang="en-US" sz="2400" err="1">
                <a:latin typeface="Fira Sans"/>
                <a:ea typeface="+mn-lt"/>
                <a:cs typeface="+mn-lt"/>
              </a:rPr>
              <a:t>levenscyclus</a:t>
            </a:r>
            <a:r>
              <a:rPr lang="en-US" sz="2400">
                <a:latin typeface="Fira Sans"/>
                <a:ea typeface="+mn-lt"/>
                <a:cs typeface="+mn-lt"/>
              </a:rPr>
              <a:t> van policies </a:t>
            </a:r>
            <a:r>
              <a:rPr lang="en-US" sz="2400" err="1">
                <a:latin typeface="Fira Sans"/>
                <a:ea typeface="+mn-lt"/>
                <a:cs typeface="+mn-lt"/>
              </a:rPr>
              <a:t>loskoppelen</a:t>
            </a:r>
            <a:r>
              <a:rPr lang="en-US" sz="2400">
                <a:latin typeface="Fira Sans"/>
                <a:ea typeface="+mn-lt"/>
                <a:cs typeface="+mn-lt"/>
              </a:rPr>
              <a:t> van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68A4-88F6-7653-E655-B15F952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0153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1. </a:t>
            </a:r>
            <a:r>
              <a:rPr lang="en-US" err="1">
                <a:latin typeface="Fira Sans SemiBold"/>
              </a:rPr>
              <a:t>Aanvrager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dient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verwerkingsverzoek</a:t>
            </a:r>
            <a:r>
              <a:rPr lang="en-US">
                <a:latin typeface="Fira Sans SemiBold"/>
              </a:rPr>
              <a:t> in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D29417-F208-C2E2-43BD-48ED0645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4"/>
            <a:ext cx="4916825" cy="436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 applicatie ontvangt een verzoek om data te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raadplegen, vast te leggen, te wijzigen, wissen, etc.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Dit verzoek wordt opgevangen door het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Enforcement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(PEP)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F2ED2B-E38F-0797-6F76-DFFB8050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1B9F9BB-DE9B-980F-D6E7-524048C61CFB}"/>
              </a:ext>
            </a:extLst>
          </p:cNvPr>
          <p:cNvSpPr/>
          <p:nvPr/>
        </p:nvSpPr>
        <p:spPr>
          <a:xfrm>
            <a:off x="6994826" y="3090272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C7EB1A-CE7F-9748-71AE-FC8DCB20EEBC}"/>
              </a:ext>
            </a:extLst>
          </p:cNvPr>
          <p:cNvSpPr/>
          <p:nvPr/>
        </p:nvSpPr>
        <p:spPr>
          <a:xfrm rot="21000046">
            <a:off x="8463001" y="5248286"/>
            <a:ext cx="400934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Medewerker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vraagt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op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zaaktype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‘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verlening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parkeervergunning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’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22CFF-B39A-2F23-01D1-82194716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C54C-60AA-139B-F3CB-CABE7F4F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2. PEP </a:t>
            </a:r>
            <a:r>
              <a:rPr lang="en-US" err="1">
                <a:latin typeface="Fira Sans SemiBold"/>
              </a:rPr>
              <a:t>biedt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verzoek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ter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aan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5720F-6CD0-91D5-0BFC-2CA7F5FD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7878"/>
            <a:ext cx="5120504" cy="35844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Het verzoek wordt samengevat via het 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meta-informatiemodel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van de organisatie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Wordt vervolgens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  <a:latin typeface="Fira Sans"/>
              </a:rPr>
              <a:t>aangeboden aan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</a:t>
            </a:r>
            <a:r>
              <a:rPr lang="nl-NL" sz="2400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Decision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649E7F-FE2E-0EFC-686D-11234E4F8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7677F46-7632-3B0F-188D-EFA687E7C285}"/>
              </a:ext>
            </a:extLst>
          </p:cNvPr>
          <p:cNvSpPr/>
          <p:nvPr/>
        </p:nvSpPr>
        <p:spPr>
          <a:xfrm>
            <a:off x="7688969" y="355081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5F43BC-A24E-48C1-1230-77AD06D9ECBD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subject, action, resource &amp; context met het Policy Decision Point.</a:t>
            </a:r>
          </a:p>
        </p:txBody>
      </p:sp>
    </p:spTree>
    <p:extLst>
      <p:ext uri="{BB962C8B-B14F-4D97-AF65-F5344CB8AC3E}">
        <p14:creationId xmlns:p14="http://schemas.microsoft.com/office/powerpoint/2010/main" val="41802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864B-F801-77E6-814A-4EDFBF54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4981-2369-2EAE-1A51-727C5F20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3. PDP </a:t>
            </a:r>
            <a:r>
              <a:rPr lang="en-US" sz="4000" err="1">
                <a:latin typeface="Fira Sans SemiBold"/>
              </a:rPr>
              <a:t>toetst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toegangsbeleid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uit</a:t>
            </a:r>
            <a:r>
              <a:rPr lang="en-US" sz="4000">
                <a:latin typeface="Fira Sans SemiBold"/>
              </a:rPr>
              <a:t> PAP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22025F-AEE9-B25D-3BD8-2C45E2F25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892"/>
            <a:ext cx="4772030" cy="4361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Het verzoek wordt getoetst aan het</a:t>
            </a:r>
            <a:r>
              <a:rPr lang="nl-NL" sz="2400">
                <a:latin typeface="Fira Sans Medium" panose="020B0503050000020004" pitchFamily="34" charset="0"/>
              </a:rPr>
              <a:t> actuele toegangsbeleid</a:t>
            </a:r>
          </a:p>
          <a:p>
            <a:r>
              <a:rPr lang="nl-NL" sz="2400"/>
              <a:t>Beleid wordt beheerd in het </a:t>
            </a:r>
            <a:r>
              <a:rPr lang="nl-NL" sz="2400">
                <a:latin typeface="Fira Sans Medium" panose="020B0503050000020004" pitchFamily="34" charset="0"/>
              </a:rPr>
              <a:t>Policy Administration Point (PAP)</a:t>
            </a:r>
          </a:p>
          <a:p>
            <a:r>
              <a:rPr lang="nl-NL" sz="2400"/>
              <a:t>De PAP stelt versies van het beleid beschikbaar aan het </a:t>
            </a:r>
            <a:r>
              <a:rPr lang="nl-NL" sz="2400">
                <a:latin typeface="Fira Sans Medium" panose="020B0503050000020004" pitchFamily="34" charset="0"/>
              </a:rPr>
              <a:t>Policy </a:t>
            </a:r>
            <a:r>
              <a:rPr lang="nl-NL" sz="2400" err="1">
                <a:latin typeface="Fira Sans Medium" panose="020B0503050000020004" pitchFamily="34" charset="0"/>
              </a:rPr>
              <a:t>Decision</a:t>
            </a:r>
            <a:r>
              <a:rPr lang="nl-NL" sz="2400"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FBFF9-270B-6EBE-55E1-D86BC5C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9EC1D6B-54F6-D2D7-46F1-94C3FCE82478}"/>
              </a:ext>
            </a:extLst>
          </p:cNvPr>
          <p:cNvSpPr/>
          <p:nvPr/>
        </p:nvSpPr>
        <p:spPr>
          <a:xfrm>
            <a:off x="9257466" y="309694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FB474A-4F81-23DE-8717-42DFBAC83D2E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PAP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: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alleen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voor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parkeervergunningen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2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3390-0C1E-657C-2266-F425C559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33F-8544-31AC-BE9B-BAB58135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4. PIP </a:t>
            </a:r>
            <a:r>
              <a:rPr lang="en-US" err="1">
                <a:latin typeface="Fira Sans SemiBold"/>
              </a:rPr>
              <a:t>verrijkt</a:t>
            </a:r>
            <a:r>
              <a:rPr lang="en-US">
                <a:latin typeface="Fira Sans SemiBold"/>
              </a:rPr>
              <a:t> met </a:t>
            </a:r>
            <a:r>
              <a:rPr lang="en-US" err="1">
                <a:latin typeface="Fira Sans SemiBold"/>
              </a:rPr>
              <a:t>herleidbare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informatie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E69BCE-0FBF-CDB6-BBEE-251A08AD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Als extra informatie nodig is, levert het 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Information Point (PIP) 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deze aan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Het PIP zorgt voor </a:t>
            </a:r>
            <a:r>
              <a:rPr lang="nl-NL" sz="2400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herleidbaarheid</a:t>
            </a:r>
            <a:r>
              <a:rPr lang="nl-NL" sz="240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via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logging</a:t>
            </a: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 en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historisering</a:t>
            </a:r>
            <a:endParaRPr lang="nl-NL" sz="24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3706C6-1508-DF2B-DA66-AA921CC7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B335B318-17A7-27C0-85B0-8A918730DCD1}"/>
              </a:ext>
            </a:extLst>
          </p:cNvPr>
          <p:cNvSpPr/>
          <p:nvPr/>
        </p:nvSpPr>
        <p:spPr>
          <a:xfrm>
            <a:off x="9217417" y="36780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1B12B4-0BEA-A832-10E9-B4701A9E0368}"/>
              </a:ext>
            </a:extLst>
          </p:cNvPr>
          <p:cNvSpPr/>
          <p:nvPr/>
        </p:nvSpPr>
        <p:spPr>
          <a:xfrm rot="21000046">
            <a:off x="8462543" y="5243044"/>
            <a:ext cx="406972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PIP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maakt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van </a:t>
            </a:r>
            <a:endParaRPr lang="en-US" sz="2400">
              <a:solidFill>
                <a:srgbClr val="FFFFFF"/>
              </a:solidFill>
              <a:latin typeface="Fira Sans" panose="020B0503050000020004" pitchFamily="34" charset="0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baliemedewerker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beschikbaar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BED8-6F09-0A9F-9968-ADC6AECD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E72-79BE-E2D1-1705-B1DAFA56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5. Uniform </a:t>
            </a:r>
            <a:r>
              <a:rPr lang="en-US" err="1">
                <a:latin typeface="Fira Sans SemiBold"/>
              </a:rPr>
              <a:t>vastgelegd</a:t>
            </a:r>
            <a:r>
              <a:rPr lang="en-US">
                <a:latin typeface="Fira Sans SemiBold"/>
              </a:rPr>
              <a:t> in decision logs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418EE-E5D0-1F95-9D12-28D854CE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Toegangsbeslissingen worden </a:t>
            </a:r>
            <a:r>
              <a:rPr lang="nl-NL" sz="2400">
                <a:latin typeface="Fira Sans Medium" panose="020B0503050000020004" pitchFamily="34" charset="0"/>
              </a:rPr>
              <a:t>gestructureerd gelogd</a:t>
            </a:r>
          </a:p>
          <a:p>
            <a:r>
              <a:rPr lang="nl-NL" sz="2400"/>
              <a:t>Gecombineerd met een </a:t>
            </a:r>
            <a:r>
              <a:rPr lang="nl-NL" sz="2400">
                <a:latin typeface="Fira Sans Medium" panose="020B0503050000020004" pitchFamily="34" charset="0"/>
              </a:rPr>
              <a:t>PAP en PIP met </a:t>
            </a:r>
            <a:r>
              <a:rPr lang="nl-NL" sz="2400" err="1">
                <a:latin typeface="Fira Sans Medium" panose="020B0503050000020004" pitchFamily="34" charset="0"/>
              </a:rPr>
              <a:t>historisering</a:t>
            </a:r>
            <a:r>
              <a:rPr lang="nl-NL" sz="2400">
                <a:latin typeface="Fira Sans Medium" panose="020B0503050000020004" pitchFamily="34" charset="0"/>
              </a:rPr>
              <a:t> </a:t>
            </a:r>
            <a:r>
              <a:rPr lang="nl-NL" sz="2400"/>
              <a:t>zijn eerdere beslissingen </a:t>
            </a:r>
            <a:r>
              <a:rPr lang="nl-NL" sz="2400">
                <a:latin typeface="Fira Sans Medium" panose="020B0503050000020004" pitchFamily="34" charset="0"/>
              </a:rPr>
              <a:t>volledig te reconstrueren en verantwoorden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E6E770-AD32-4EE5-DD77-141CE012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70790D0-086A-18FD-CA99-138D336B63C5}"/>
              </a:ext>
            </a:extLst>
          </p:cNvPr>
          <p:cNvSpPr/>
          <p:nvPr/>
        </p:nvSpPr>
        <p:spPr>
          <a:xfrm>
            <a:off x="9244116" y="421158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F7AA02-6F10-7EF7-962A-2D4B67936161}"/>
              </a:ext>
            </a:extLst>
          </p:cNvPr>
          <p:cNvSpPr/>
          <p:nvPr/>
        </p:nvSpPr>
        <p:spPr>
          <a:xfrm rot="21000046">
            <a:off x="8463195" y="5250502"/>
            <a:ext cx="398381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Logboek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legt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,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versie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van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beleid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uit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de PIP vast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0E90-4A26-D7AF-1F3E-4B8765E1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CD61-448E-5F8A-EBC5-D3201E7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6.  PDP </a:t>
            </a:r>
            <a:r>
              <a:rPr lang="en-US" err="1">
                <a:latin typeface="Fira Sans SemiBold"/>
              </a:rPr>
              <a:t>retourneert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beslissing</a:t>
            </a:r>
            <a:endParaRPr lang="en-US" err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EA6090-AD70-6841-CB55-7E34844D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>
                <a:latin typeface="Fira Sans"/>
              </a:rPr>
              <a:t>Het Policy Decision Point </a:t>
            </a:r>
            <a:r>
              <a:rPr lang="en-US" sz="2400" err="1">
                <a:latin typeface="Fira Sans"/>
              </a:rPr>
              <a:t>retourneert</a:t>
            </a:r>
            <a:r>
              <a:rPr lang="en-US" sz="2400">
                <a:latin typeface="Fira Sans"/>
              </a:rPr>
              <a:t> de </a:t>
            </a:r>
            <a:r>
              <a:rPr lang="en-US" sz="2400" err="1">
                <a:latin typeface="Fira Sans"/>
              </a:rPr>
              <a:t>genomen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toegangsbeslissing</a:t>
            </a:r>
            <a:r>
              <a:rPr lang="en-US" sz="2400">
                <a:latin typeface="Fira Sans"/>
              </a:rPr>
              <a:t>, </a:t>
            </a:r>
            <a:r>
              <a:rPr lang="en-US" sz="2400" err="1">
                <a:latin typeface="Fira Sans"/>
              </a:rPr>
              <a:t>inclusief</a:t>
            </a:r>
            <a:r>
              <a:rPr lang="en-US" sz="2400">
                <a:latin typeface="Fira Sans"/>
              </a:rPr>
              <a:t> metadata over de </a:t>
            </a:r>
            <a:r>
              <a:rPr lang="en-US" sz="2400" err="1">
                <a:latin typeface="Fira Sans"/>
              </a:rPr>
              <a:t>beslissing</a:t>
            </a:r>
            <a:r>
              <a:rPr lang="en-US" sz="2400">
                <a:latin typeface="Fira Sans"/>
              </a:rPr>
              <a:t>, </a:t>
            </a:r>
            <a:r>
              <a:rPr lang="en-US" sz="2400" err="1">
                <a:latin typeface="Fira Sans"/>
              </a:rPr>
              <a:t>aan</a:t>
            </a:r>
            <a:r>
              <a:rPr lang="en-US" sz="2400">
                <a:latin typeface="Fira Sans"/>
              </a:rPr>
              <a:t> het Policy Enforcement Point in </a:t>
            </a:r>
            <a:r>
              <a:rPr lang="en-US" sz="2400" err="1">
                <a:latin typeface="Fira Sans"/>
              </a:rPr>
              <a:t>een</a:t>
            </a:r>
            <a:r>
              <a:rPr lang="en-US" sz="2400">
                <a:latin typeface="Fira Sans"/>
              </a:rPr>
              <a:t> </a:t>
            </a:r>
            <a:r>
              <a:rPr lang="en-US" sz="2400" err="1">
                <a:latin typeface="Fira Sans"/>
              </a:rPr>
              <a:t>vastgesteld</a:t>
            </a:r>
            <a:r>
              <a:rPr lang="en-US" sz="2400">
                <a:latin typeface="Fira Sans"/>
              </a:rPr>
              <a:t> format.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B3B4A3-DAAF-5E8F-1E52-25D93EB5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21B018A9-A732-AD50-14AC-C484F17CFF64}"/>
              </a:ext>
            </a:extLst>
          </p:cNvPr>
          <p:cNvSpPr/>
          <p:nvPr/>
        </p:nvSpPr>
        <p:spPr>
          <a:xfrm>
            <a:off x="7688969" y="383113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45CA6E-2E2A-2ED5-802B-D2893A94AD99}"/>
              </a:ext>
            </a:extLst>
          </p:cNvPr>
          <p:cNvSpPr/>
          <p:nvPr/>
        </p:nvSpPr>
        <p:spPr>
          <a:xfrm rot="21000046">
            <a:off x="8459303" y="5248030"/>
            <a:ext cx="4012286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PDP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geeft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toestemming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;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mits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BSN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is op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laatste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4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tekens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>
                <a:latin typeface="Fira Sans SemiBold"/>
              </a:rPr>
              <a:t>Federatieve Toegangsverlening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B1E022A-137E-9796-53D7-24A902CD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Team en Opdracht</a:t>
            </a:r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C9EDB-D949-83B6-43F4-EEDF56B7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BA90-BAA5-E1BD-307C-849C878A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Sans SemiBold"/>
              </a:rPr>
              <a:t>7.  PEP </a:t>
            </a:r>
            <a:r>
              <a:rPr lang="en-US" err="1">
                <a:latin typeface="Fira Sans SemiBold"/>
              </a:rPr>
              <a:t>dwingt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toegangsbeslissing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af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783FE-9D7F-F763-80E2-9366134E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b="0" i="0" u="none" strike="noStrike">
                <a:solidFill>
                  <a:srgbClr val="000000"/>
                </a:solidFill>
                <a:effectLst/>
              </a:rPr>
              <a:t>De applicatie voert de verwerking alleen uit als: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>
                <a:solidFill>
                  <a:srgbClr val="000000"/>
                </a:solidFill>
                <a:effectLst/>
              </a:rPr>
              <a:t>De beslissing</a:t>
            </a:r>
            <a:r>
              <a:rPr lang="nl-NL" b="1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toegang toestaat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>
                <a:solidFill>
                  <a:srgbClr val="000000"/>
                </a:solidFill>
                <a:effectLst/>
              </a:rPr>
              <a:t>De opgelegde voorwaarden 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(</a:t>
            </a:r>
            <a:r>
              <a:rPr lang="nl-NL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residual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policy, </a:t>
            </a:r>
            <a:r>
              <a:rPr lang="nl-NL" u="none" strike="noStrike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obligations</a:t>
            </a:r>
            <a:r>
              <a:rPr lang="nl-NL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>
                <a:solidFill>
                  <a:srgbClr val="000000"/>
                </a:solidFill>
              </a:rPr>
              <a:t>en</a:t>
            </a:r>
            <a:r>
              <a:rPr lang="nl-NL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err="1">
                <a:solidFill>
                  <a:srgbClr val="000000"/>
                </a:solidFill>
                <a:latin typeface="Fira Sans Medium" panose="020B0503050000020004" pitchFamily="34" charset="0"/>
              </a:rPr>
              <a:t>advice</a:t>
            </a:r>
            <a:r>
              <a:rPr lang="nl-NL" u="none" strike="noStrike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) </a:t>
            </a:r>
            <a:r>
              <a:rPr lang="nl-NL" b="0" i="0" u="none" strike="noStrike">
                <a:solidFill>
                  <a:srgbClr val="000000"/>
                </a:solidFill>
                <a:effectLst/>
              </a:rPr>
              <a:t>nageleefd </a:t>
            </a:r>
            <a:r>
              <a:rPr lang="nl-NL">
                <a:solidFill>
                  <a:srgbClr val="000000"/>
                </a:solidFill>
              </a:rPr>
              <a:t>kunnen </a:t>
            </a:r>
            <a:r>
              <a:rPr lang="nl-NL" b="0" i="0" u="none" strike="noStrike">
                <a:solidFill>
                  <a:srgbClr val="000000"/>
                </a:solidFill>
                <a:effectLst/>
              </a:rPr>
              <a:t>worden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96B969-4BD4-26A1-4A08-CB74F457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DD5FA39-A0C6-AE9A-A6C5-C004B30E655E}"/>
              </a:ext>
            </a:extLst>
          </p:cNvPr>
          <p:cNvSpPr/>
          <p:nvPr/>
        </p:nvSpPr>
        <p:spPr>
          <a:xfrm>
            <a:off x="7001500" y="4238279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89AB-128C-6B3F-3021-88A59A1FB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45" y="3366040"/>
            <a:ext cx="525613" cy="52561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A4045D-DC0C-EE32-F325-F767B76AF891}"/>
              </a:ext>
            </a:extLst>
          </p:cNvPr>
          <p:cNvSpPr/>
          <p:nvPr/>
        </p:nvSpPr>
        <p:spPr>
          <a:xfrm rot="21000046">
            <a:off x="8462904" y="5247166"/>
            <a:ext cx="402224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(of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proxy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ervoor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)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wijst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een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verzoek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om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middernacht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direct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af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9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F6B8-7CC2-2432-66E7-3955CA02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D04C-C7AD-B9B6-F8D2-90DE7A59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Fira Sans SemiBold"/>
              </a:rPr>
              <a:t>8.  </a:t>
            </a:r>
            <a:r>
              <a:rPr lang="en-US" sz="4000" err="1">
                <a:latin typeface="Fira Sans SemiBold"/>
              </a:rPr>
              <a:t>Verwerker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deelt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resultaat</a:t>
            </a:r>
            <a:r>
              <a:rPr lang="en-US" sz="4000">
                <a:latin typeface="Fira Sans SemiBold"/>
              </a:rPr>
              <a:t> met </a:t>
            </a:r>
            <a:r>
              <a:rPr lang="en-US" sz="4000" err="1">
                <a:latin typeface="Fira Sans SemiBold"/>
              </a:rPr>
              <a:t>aanvrager</a:t>
            </a:r>
            <a:endParaRPr lang="en-US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16F4BC-79F1-BFA9-0117-E17D3B02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err="1"/>
              <a:t>Aanvrager</a:t>
            </a:r>
            <a:r>
              <a:rPr lang="en-US" sz="2400"/>
              <a:t> </a:t>
            </a:r>
            <a:r>
              <a:rPr lang="en-US" sz="2400" err="1"/>
              <a:t>ontvangt</a:t>
            </a:r>
            <a:r>
              <a:rPr lang="en-US" sz="2400"/>
              <a:t> </a:t>
            </a:r>
            <a:r>
              <a:rPr lang="en-US" sz="2400" err="1"/>
              <a:t>verwerkingsresultaat</a:t>
            </a:r>
            <a:endParaRPr lang="nl-NL" sz="2400"/>
          </a:p>
          <a:p>
            <a:pPr marL="0" indent="0">
              <a:buNone/>
            </a:pPr>
            <a:r>
              <a:rPr lang="nl-NL" sz="2400">
                <a:latin typeface="Fira Sans Medium" panose="020B0503050000020004" pitchFamily="34" charset="0"/>
              </a:rPr>
              <a:t>      Goedgekeurd</a:t>
            </a:r>
            <a:r>
              <a:rPr lang="nl-NL" sz="2400"/>
              <a:t> → </a:t>
            </a:r>
          </a:p>
          <a:p>
            <a:pPr lvl="1"/>
            <a:r>
              <a:rPr lang="nl-NL" sz="2000"/>
              <a:t>Resultaat wordt verstrekt</a:t>
            </a:r>
          </a:p>
          <a:p>
            <a:pPr marL="0" indent="0">
              <a:buNone/>
            </a:pPr>
            <a:r>
              <a:rPr lang="nl-NL" sz="2400"/>
              <a:t>      </a:t>
            </a:r>
            <a:r>
              <a:rPr lang="nl-NL" sz="2400">
                <a:latin typeface="Fira Sans Medium" panose="020B0503050000020004" pitchFamily="34" charset="0"/>
              </a:rPr>
              <a:t>Afgewezen</a:t>
            </a:r>
            <a:r>
              <a:rPr lang="nl-NL" sz="2400"/>
              <a:t> →</a:t>
            </a:r>
          </a:p>
          <a:p>
            <a:pPr lvl="1"/>
            <a:r>
              <a:rPr lang="nl-NL" sz="2000"/>
              <a:t>Reden voor afwijzing</a:t>
            </a:r>
          </a:p>
          <a:p>
            <a:pPr lvl="1"/>
            <a:r>
              <a:rPr lang="nl-NL" sz="2000"/>
              <a:t>Tips voor </a:t>
            </a:r>
            <a:r>
              <a:rPr lang="nl-NL" sz="2000" err="1"/>
              <a:t>herindiening</a:t>
            </a:r>
            <a:r>
              <a:rPr lang="nl-NL" sz="2000"/>
              <a:t> (</a:t>
            </a:r>
            <a:r>
              <a:rPr lang="nl-NL" sz="2000" err="1"/>
              <a:t>step-up</a:t>
            </a:r>
            <a:r>
              <a:rPr lang="nl-NL" sz="2000"/>
              <a:t>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9373CCF-0960-DD81-3A6D-1E69980C5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C540B2E-2BB4-BF6F-4AAC-3AB56C9F7037}"/>
              </a:ext>
            </a:extLst>
          </p:cNvPr>
          <p:cNvSpPr/>
          <p:nvPr/>
        </p:nvSpPr>
        <p:spPr>
          <a:xfrm>
            <a:off x="6514265" y="31169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>
                <a:solidFill>
                  <a:schemeClr val="bg1"/>
                </a:solidFill>
                <a:latin typeface="Fira Sans" panose="020B0503050000020004" pitchFamily="34" charset="0"/>
              </a:rPr>
              <a:t>8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E48B9B-FC2E-5E77-740A-C0E4C1A2B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56" y="2854164"/>
            <a:ext cx="438011" cy="5256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ACF624-C5A8-6E78-A10C-AE75939CA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0" y="4015733"/>
            <a:ext cx="438011" cy="4380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B8CE0F2-9C6B-59BB-6D0C-92D8B45389CF}"/>
              </a:ext>
            </a:extLst>
          </p:cNvPr>
          <p:cNvSpPr/>
          <p:nvPr/>
        </p:nvSpPr>
        <p:spPr>
          <a:xfrm rot="21000046">
            <a:off x="8462907" y="5247200"/>
            <a:ext cx="402185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Tijdens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werktijd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deelt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het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zaaksysteem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 de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met </a:t>
            </a:r>
            <a:r>
              <a:rPr lang="en-US" err="1">
                <a:solidFill>
                  <a:srgbClr val="000000"/>
                </a:solidFill>
                <a:latin typeface="Fira Sans Medium"/>
                <a:cs typeface="Arial"/>
              </a:rPr>
              <a:t>gemaskeerd</a:t>
            </a:r>
            <a:r>
              <a:rPr lang="en-US">
                <a:solidFill>
                  <a:srgbClr val="000000"/>
                </a:solidFill>
                <a:latin typeface="Fira Sans Medium"/>
                <a:cs typeface="Arial"/>
              </a:rPr>
              <a:t> BSN</a:t>
            </a:r>
            <a:endParaRPr lang="en-US" sz="24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E58-DF27-B3D0-D050-BB439461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386F-369B-AFDB-8BAC-47F3322F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Zero trust &amp; </a:t>
            </a:r>
            <a:r>
              <a:rPr lang="nl-NL" err="1"/>
              <a:t>Defense</a:t>
            </a:r>
            <a:r>
              <a:rPr lang="nl-NL"/>
              <a:t> in </a:t>
            </a:r>
            <a:r>
              <a:rPr lang="nl-NL" err="1"/>
              <a:t>depth</a:t>
            </a:r>
            <a:endParaRPr lang="nl-NL" kern="1200" baseline="0">
              <a:latin typeface="Fira Sans SemiBold" panose="020B0503050000020004" pitchFamily="34" charset="0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4CF678-E1A6-4717-F0A8-1792F36260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97263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nl-NL" sz="2200">
                <a:latin typeface="Fira Sans" panose="020B0503050000020004" pitchFamily="34" charset="0"/>
              </a:rPr>
              <a:t>Toegangsbeleid kan op elke stap in de keten worden afgedwongen (</a:t>
            </a:r>
            <a:r>
              <a:rPr lang="nl-NL" sz="2200" err="1">
                <a:latin typeface="Fira Sans" panose="020B0503050000020004" pitchFamily="34" charset="0"/>
              </a:rPr>
              <a:t>enforced</a:t>
            </a:r>
            <a:r>
              <a:rPr lang="nl-NL" sz="2200">
                <a:latin typeface="Fira Sans" panose="020B0503050000020004" pitchFamily="34" charset="0"/>
              </a:rPr>
              <a:t>) voor zero-trust en </a:t>
            </a:r>
            <a:r>
              <a:rPr lang="nl-NL" sz="2200" err="1">
                <a:latin typeface="Fira Sans" panose="020B0503050000020004" pitchFamily="34" charset="0"/>
              </a:rPr>
              <a:t>defense</a:t>
            </a:r>
            <a:r>
              <a:rPr lang="nl-NL" sz="2200">
                <a:latin typeface="Fira Sans" panose="020B0503050000020004" pitchFamily="34" charset="0"/>
              </a:rPr>
              <a:t>-in-</a:t>
            </a:r>
            <a:r>
              <a:rPr lang="nl-NL" sz="2200" err="1">
                <a:latin typeface="Fira Sans" panose="020B0503050000020004" pitchFamily="34" charset="0"/>
              </a:rPr>
              <a:t>depth</a:t>
            </a:r>
            <a:r>
              <a:rPr lang="nl-NL" sz="2200">
                <a:latin typeface="Fira Sans" panose="020B0503050000020004" pitchFamily="34" charset="0"/>
              </a:rPr>
              <a:t>. </a:t>
            </a:r>
            <a:br>
              <a:rPr lang="nl-NL" sz="2200">
                <a:latin typeface="Fira Sans" panose="020B0503050000020004" pitchFamily="34" charset="0"/>
              </a:rPr>
            </a:br>
            <a:br>
              <a:rPr lang="nl-NL" sz="2200">
                <a:latin typeface="Fira Sans" panose="020B0503050000020004" pitchFamily="34" charset="0"/>
              </a:rPr>
            </a:br>
            <a:r>
              <a:rPr lang="nl-NL" sz="2200">
                <a:latin typeface="Fira Sans" panose="020B0503050000020004" pitchFamily="34" charset="0"/>
              </a:rPr>
              <a:t>Denk bijvoorbeeld aan: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Identity Providers (scopes)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API gateways (routes)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>
                <a:latin typeface="Fira Sans" panose="020B0503050000020004" pitchFamily="34" charset="0"/>
              </a:rPr>
              <a:t>Applicaties (fijnmazig)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D1192B84-F6FF-007C-B7B4-882F684B0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7134" y="1859291"/>
            <a:ext cx="6583840" cy="4284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8677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87D2-0B3F-BACC-6747-3B60C897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568B-1768-A01C-6350-A21A924E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Manage Centrally, Enforce Locally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E6B2CC-4741-105C-E916-FDDD4BB9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31469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b="0" i="0" u="none" strike="noStrike">
                <a:solidFill>
                  <a:srgbClr val="000000"/>
                </a:solidFill>
                <a:effectLst/>
              </a:rPr>
              <a:t>Bij authenticatie zijn </a:t>
            </a:r>
            <a:r>
              <a:rPr lang="nl-NL" sz="2400" b="0" i="0" u="none" strike="noStrike" err="1">
                <a:solidFill>
                  <a:srgbClr val="000000"/>
                </a:solidFill>
                <a:effectLst/>
              </a:rPr>
              <a:t>latenc</a:t>
            </a:r>
            <a:r>
              <a:rPr lang="nl-NL" sz="2400" err="1">
                <a:solidFill>
                  <a:srgbClr val="000000"/>
                </a:solidFill>
              </a:rPr>
              <a:t>ies</a:t>
            </a:r>
            <a:r>
              <a:rPr lang="nl-NL" sz="2400">
                <a:solidFill>
                  <a:srgbClr val="000000"/>
                </a:solidFill>
              </a:rPr>
              <a:t> van 100+ </a:t>
            </a:r>
            <a:r>
              <a:rPr lang="nl-NL" sz="2400" err="1">
                <a:solidFill>
                  <a:srgbClr val="000000"/>
                </a:solidFill>
              </a:rPr>
              <a:t>milli</a:t>
            </a:r>
            <a:r>
              <a:rPr lang="nl-NL" sz="2400">
                <a:solidFill>
                  <a:srgbClr val="000000"/>
                </a:solidFill>
              </a:rPr>
              <a:t>-secondes vaak acceptabel.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Voor autorisatie zijn meestal </a:t>
            </a:r>
            <a:r>
              <a:rPr lang="nl-NL" sz="2400" err="1">
                <a:solidFill>
                  <a:srgbClr val="000000"/>
                </a:solidFill>
              </a:rPr>
              <a:t>latencies</a:t>
            </a:r>
            <a:r>
              <a:rPr lang="nl-NL" sz="2400">
                <a:solidFill>
                  <a:srgbClr val="000000"/>
                </a:solidFill>
              </a:rPr>
              <a:t> van </a:t>
            </a:r>
            <a:r>
              <a:rPr lang="nl-NL" sz="2400" err="1">
                <a:solidFill>
                  <a:srgbClr val="000000"/>
                </a:solidFill>
              </a:rPr>
              <a:t>millisecondes</a:t>
            </a:r>
            <a:r>
              <a:rPr lang="nl-NL" sz="2400">
                <a:solidFill>
                  <a:srgbClr val="000000"/>
                </a:solidFill>
              </a:rPr>
              <a:t> gewenst.</a:t>
            </a:r>
            <a:br>
              <a:rPr lang="nl-NL" sz="2400">
                <a:solidFill>
                  <a:srgbClr val="000000"/>
                </a:solidFill>
              </a:rPr>
            </a:br>
            <a:br>
              <a:rPr lang="nl-NL" sz="2400">
                <a:solidFill>
                  <a:srgbClr val="000000"/>
                </a:solidFill>
              </a:rPr>
            </a:br>
            <a:r>
              <a:rPr lang="nl-NL" sz="2400">
                <a:solidFill>
                  <a:srgbClr val="000000"/>
                </a:solidFill>
              </a:rPr>
              <a:t>Een centrale PDP biedt dus de hoogste actualiteit; maar is vaak te langzaam.</a:t>
            </a:r>
          </a:p>
        </p:txBody>
      </p:sp>
      <p:pic>
        <p:nvPicPr>
          <p:cNvPr id="7" name="Afbeelding 6" descr="Afbeelding met schermopname&#10;&#10;Door AI gegenereerde inhoud is mogelijk onjuist.">
            <a:extLst>
              <a:ext uri="{FF2B5EF4-FFF2-40B4-BE49-F238E27FC236}">
                <a16:creationId xmlns:a16="http://schemas.microsoft.com/office/drawing/2014/main" id="{6B01F42B-3DFE-DA16-CD86-84C24CEC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0"/>
            <a:ext cx="7772400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8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1EF1-CB0A-7907-29C8-6D7D27260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698C-975A-12E7-D464-55E4D8D3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Manage Centrally, Enforce Locally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600F50-9B7E-BDF9-954A-04DDDA42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Daarom wordt vaak een replica van de PDP en PAP naast de applicatie geplaatst.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Deze wordt met de centrale oplossing gesynchroniseerd.</a:t>
            </a:r>
            <a:br>
              <a:rPr lang="nl-NL" sz="2400">
                <a:solidFill>
                  <a:srgbClr val="000000"/>
                </a:solidFill>
              </a:rPr>
            </a:br>
            <a:endParaRPr lang="nl-NL" sz="2400">
              <a:solidFill>
                <a:srgbClr val="000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7174DED-94E3-0426-89BB-65C360AFF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971610" cy="47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F4E1-093C-D9F9-74C3-419AD28E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875E-968D-C19C-C3C9-A4F5BF69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en-US">
                <a:latin typeface="Fira Sans SemiBold"/>
              </a:rPr>
              <a:t>Manage Centrally, Enforce Locally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D9B2D7-C97F-1293-9954-D0A7D1985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Als ondersteunende gegevens ook snel beschikbaar kunnen deze ook naar een lokale PIP gerepliceerd worden.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>
                <a:solidFill>
                  <a:srgbClr val="000000"/>
                </a:solidFill>
              </a:rPr>
              <a:t>Dit wordt ook wel ‘</a:t>
            </a:r>
            <a:r>
              <a:rPr lang="nl-NL" sz="2400" err="1">
                <a:solidFill>
                  <a:srgbClr val="000000"/>
                </a:solidFill>
              </a:rPr>
              <a:t>stateful</a:t>
            </a:r>
            <a:r>
              <a:rPr lang="nl-NL" sz="2400">
                <a:solidFill>
                  <a:srgbClr val="000000"/>
                </a:solidFill>
              </a:rPr>
              <a:t> EAM’ genoemd en speelt bij </a:t>
            </a:r>
            <a:r>
              <a:rPr lang="nl-NL" sz="2400" err="1">
                <a:solidFill>
                  <a:srgbClr val="000000"/>
                </a:solidFill>
              </a:rPr>
              <a:t>ReBAC</a:t>
            </a:r>
            <a:r>
              <a:rPr lang="nl-NL" sz="2400">
                <a:solidFill>
                  <a:srgbClr val="000000"/>
                </a:solidFill>
              </a:rPr>
              <a:t> oplossingen altijd een grote rol.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6CF1511-274C-A64F-F3D7-CB845AF6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422741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9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Fira Sans SemiBold"/>
              </a:rPr>
              <a:t>Standaardisering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Het </a:t>
            </a:r>
            <a:r>
              <a:rPr lang="nl-NL" err="1">
                <a:latin typeface="Fira Sans"/>
              </a:rPr>
              <a:t>OpenID</a:t>
            </a:r>
            <a:r>
              <a:rPr lang="nl-NL">
                <a:latin typeface="Fira Sans"/>
              </a:rPr>
              <a:t> Connect moment van autorisatie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Fira Sans SemiBold"/>
              </a:rPr>
              <a:t>Standaardisatie</a:t>
            </a:r>
            <a:r>
              <a:rPr lang="en-US" dirty="0">
                <a:latin typeface="Fira Sans SemiBold"/>
              </a:rPr>
              <a:t> </a:t>
            </a:r>
            <a:r>
              <a:rPr lang="en-US" dirty="0" err="1">
                <a:latin typeface="Fira Sans SemiBold"/>
              </a:rPr>
              <a:t>werkt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b="1" u="sng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5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2921-C75E-D816-7BFD-C7F933E6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Identificatie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Authenticatie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Wat </a:t>
            </a:r>
            <a:r>
              <a:rPr lang="en-US" sz="2400" err="1">
                <a:latin typeface="Fira Sans"/>
                <a:ea typeface="+mn-lt"/>
                <a:cs typeface="+mn-lt"/>
              </a:rPr>
              <a:t>leidde</a:t>
            </a:r>
            <a:r>
              <a:rPr lang="en-US" sz="2400">
                <a:latin typeface="Fira Sans"/>
                <a:ea typeface="+mn-lt"/>
                <a:cs typeface="+mn-lt"/>
              </a:rPr>
              <a:t>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6516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9AFD-75DC-C832-0191-2D9BDAE7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Identificatie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Authenticatie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Wat </a:t>
            </a:r>
            <a:r>
              <a:rPr lang="en-US" sz="2400" err="1">
                <a:latin typeface="Fira Sans"/>
                <a:ea typeface="+mn-lt"/>
                <a:cs typeface="+mn-lt"/>
              </a:rPr>
              <a:t>leidde</a:t>
            </a:r>
            <a:r>
              <a:rPr lang="en-US" sz="2400">
                <a:latin typeface="Fira Sans"/>
                <a:ea typeface="+mn-lt"/>
                <a:cs typeface="+mn-lt"/>
              </a:rPr>
              <a:t> tot #2 in OWASP’17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Daarna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gestandaardiseerd</a:t>
            </a:r>
            <a:r>
              <a:rPr lang="en-US" sz="2400">
                <a:latin typeface="Fira Sans"/>
                <a:ea typeface="+mn-lt"/>
                <a:cs typeface="+mn-lt"/>
              </a:rPr>
              <a:t> in SAML, OAuth2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OpenID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5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CC2D7F-B419-3CC1-45B5-70389A5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4BE453-2329-709D-D07E-19702E175283}"/>
              </a:ext>
            </a:extLst>
          </p:cNvPr>
          <p:cNvSpPr/>
          <p:nvPr/>
        </p:nvSpPr>
        <p:spPr>
          <a:xfrm>
            <a:off x="0" y="431800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AA23-A55B-DF28-3F17-5DCA26D6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403A-FCDD-52EF-5E33-FF227FB4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/>
              <a:t>Het Federatief Datastelsel werkt binnen Realisatie IBDS aan een afsprakenstelsel.</a:t>
            </a:r>
          </a:p>
          <a:p>
            <a:pPr marL="0" indent="0">
              <a:buNone/>
            </a:pPr>
            <a:r>
              <a:rPr lang="en-NL"/>
              <a:t>Zij constateerden een gebrek aan standaardisering voor toegangsverlening</a:t>
            </a:r>
          </a:p>
          <a:p>
            <a:pPr marL="0" indent="0">
              <a:buNone/>
            </a:pPr>
            <a:r>
              <a:rPr lang="en-US"/>
              <a:t>wat </a:t>
            </a:r>
            <a:r>
              <a:rPr lang="en-US" err="1"/>
              <a:t>afspraken</a:t>
            </a:r>
            <a:r>
              <a:rPr lang="en-US"/>
              <a:t> over </a:t>
            </a:r>
            <a:r>
              <a:rPr lang="en-US" err="1"/>
              <a:t>toegangsverlening</a:t>
            </a:r>
            <a:r>
              <a:rPr lang="en-US"/>
              <a:t> in </a:t>
            </a:r>
            <a:r>
              <a:rPr lang="en-US" err="1"/>
              <a:t>federatieve</a:t>
            </a:r>
            <a:r>
              <a:rPr lang="en-US"/>
              <a:t> </a:t>
            </a:r>
            <a:r>
              <a:rPr lang="en-US" err="1"/>
              <a:t>stelsels</a:t>
            </a:r>
            <a:r>
              <a:rPr lang="en-US"/>
              <a:t> </a:t>
            </a:r>
            <a:r>
              <a:rPr lang="en-US" err="1"/>
              <a:t>moeilijk</a:t>
            </a:r>
            <a:r>
              <a:rPr lang="en-US"/>
              <a:t> </a:t>
            </a:r>
            <a:r>
              <a:rPr lang="en-US" err="1"/>
              <a:t>maakt</a:t>
            </a:r>
            <a:r>
              <a:rPr lang="en-US"/>
              <a:t>.</a:t>
            </a:r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B92BD8-1245-68D6-9E1A-22B46B0F7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8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31FB-AAB9-2664-65CC-A86D15B5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Identificatie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Authenticatie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Wat </a:t>
            </a:r>
            <a:r>
              <a:rPr lang="en-US" sz="2400" err="1">
                <a:latin typeface="Fira Sans"/>
                <a:ea typeface="+mn-lt"/>
                <a:cs typeface="+mn-lt"/>
              </a:rPr>
              <a:t>leidde</a:t>
            </a:r>
            <a:r>
              <a:rPr lang="en-US" sz="2400">
                <a:latin typeface="Fira Sans"/>
                <a:ea typeface="+mn-lt"/>
                <a:cs typeface="+mn-lt"/>
              </a:rPr>
              <a:t> tot #2 in OWASP’17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Daarna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gestandaardiseerd</a:t>
            </a:r>
            <a:r>
              <a:rPr lang="en-US" sz="2400">
                <a:latin typeface="Fira Sans"/>
                <a:ea typeface="+mn-lt"/>
                <a:cs typeface="+mn-lt"/>
              </a:rPr>
              <a:t> in OAuth2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OpenID Connect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En in OWASP’21 </a:t>
            </a:r>
            <a:r>
              <a:rPr lang="en-US" sz="2400" err="1">
                <a:latin typeface="Fira Sans"/>
                <a:ea typeface="+mn-lt"/>
                <a:cs typeface="+mn-lt"/>
              </a:rPr>
              <a:t>gezakt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naar</a:t>
            </a:r>
            <a:r>
              <a:rPr lang="en-US" sz="2400">
                <a:latin typeface="Fira Sans"/>
                <a:ea typeface="+mn-lt"/>
                <a:cs typeface="+mn-lt"/>
              </a:rPr>
              <a:t> #7</a:t>
            </a:r>
          </a:p>
          <a:p>
            <a:endParaRPr lang="en-US" sz="240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0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E7E4-6254-1BF1-A2E8-83FE8D3B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Identificatie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Authenticatie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Fira Sans"/>
                <a:ea typeface="+mn-lt"/>
                <a:cs typeface="+mn-lt"/>
              </a:rPr>
              <a:t>Tien </a:t>
            </a:r>
            <a:r>
              <a:rPr lang="en-US" sz="2400" err="1">
                <a:latin typeface="Fira Sans"/>
                <a:ea typeface="+mn-lt"/>
                <a:cs typeface="+mn-lt"/>
              </a:rPr>
              <a:t>jaar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geleden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authenticeerde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elke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applicatie</a:t>
            </a:r>
            <a:r>
              <a:rPr lang="en-US" sz="2400">
                <a:latin typeface="Fira Sans"/>
                <a:ea typeface="+mn-lt"/>
                <a:cs typeface="+mn-lt"/>
              </a:rPr>
              <a:t> op </a:t>
            </a:r>
            <a:r>
              <a:rPr lang="en-US" sz="2400" err="1">
                <a:latin typeface="Fira Sans"/>
                <a:ea typeface="+mn-lt"/>
                <a:cs typeface="+mn-lt"/>
              </a:rPr>
              <a:t>een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andere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manier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>
                <a:latin typeface="Fira Sans"/>
                <a:ea typeface="+mn-lt"/>
                <a:cs typeface="+mn-lt"/>
              </a:rPr>
              <a:t>Wat </a:t>
            </a:r>
            <a:r>
              <a:rPr lang="en-US" sz="2400" err="1">
                <a:latin typeface="Fira Sans"/>
                <a:ea typeface="+mn-lt"/>
                <a:cs typeface="+mn-lt"/>
              </a:rPr>
              <a:t>leidde</a:t>
            </a:r>
            <a:r>
              <a:rPr lang="en-US" sz="2400">
                <a:latin typeface="Fira Sans"/>
                <a:ea typeface="+mn-lt"/>
                <a:cs typeface="+mn-lt"/>
              </a:rPr>
              <a:t> tot #2 in OWASP’17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Daarna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gestandaardiseerd</a:t>
            </a:r>
            <a:r>
              <a:rPr lang="en-US" sz="2400">
                <a:latin typeface="Fira Sans"/>
                <a:ea typeface="+mn-lt"/>
                <a:cs typeface="+mn-lt"/>
              </a:rPr>
              <a:t> in OAuth2 </a:t>
            </a:r>
            <a:r>
              <a:rPr lang="en-US" sz="2400" err="1">
                <a:latin typeface="Fira Sans"/>
                <a:ea typeface="+mn-lt"/>
                <a:cs typeface="+mn-lt"/>
              </a:rPr>
              <a:t>en</a:t>
            </a:r>
            <a:r>
              <a:rPr lang="en-US" sz="2400">
                <a:latin typeface="Fira Sans"/>
                <a:ea typeface="+mn-lt"/>
                <a:cs typeface="+mn-lt"/>
              </a:rPr>
              <a:t> OpenID Connect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En in OWASP’21 </a:t>
            </a:r>
            <a:r>
              <a:rPr lang="en-US" sz="2400" err="1">
                <a:latin typeface="Fira Sans"/>
                <a:ea typeface="+mn-lt"/>
                <a:cs typeface="+mn-lt"/>
              </a:rPr>
              <a:t>gezakt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naar</a:t>
            </a:r>
            <a:r>
              <a:rPr lang="en-US" sz="2400">
                <a:latin typeface="Fira Sans"/>
                <a:ea typeface="+mn-lt"/>
                <a:cs typeface="+mn-lt"/>
              </a:rPr>
              <a:t> #7</a:t>
            </a:r>
          </a:p>
          <a:p>
            <a:r>
              <a:rPr lang="en-US" sz="2400">
                <a:latin typeface="Fira Sans"/>
                <a:ea typeface="+mn-lt"/>
                <a:cs typeface="+mn-lt"/>
              </a:rPr>
              <a:t>Met </a:t>
            </a:r>
            <a:r>
              <a:rPr lang="en-US" sz="2400" err="1">
                <a:latin typeface="Fira Sans"/>
                <a:ea typeface="+mn-lt"/>
                <a:cs typeface="+mn-lt"/>
              </a:rPr>
              <a:t>toegangsverlening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als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nieuwe</a:t>
            </a:r>
            <a:r>
              <a:rPr lang="en-US" sz="2400">
                <a:latin typeface="Fira Sans"/>
                <a:ea typeface="+mn-lt"/>
                <a:cs typeface="+mn-lt"/>
              </a:rPr>
              <a:t> #1 </a:t>
            </a:r>
          </a:p>
          <a:p>
            <a:endParaRPr lang="en-US" sz="240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E944-0026-8A66-5324-5746624A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6F98-F545-0B10-8873-B0959E90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Waarom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geen</a:t>
            </a:r>
            <a:r>
              <a:rPr lang="en-US">
                <a:latin typeface="Fira Sans SemiBold"/>
              </a:rPr>
              <a:t> XACML?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75A7DB-4D3C-D8B7-7780-76739F56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XACML </a:t>
            </a:r>
            <a:r>
              <a:rPr lang="en-US" err="1">
                <a:latin typeface="Fira Sans"/>
              </a:rPr>
              <a:t>standaardiseert</a:t>
            </a:r>
            <a:r>
              <a:rPr lang="en-US">
                <a:latin typeface="Fira Sans"/>
              </a:rPr>
              <a:t> (</a:t>
            </a:r>
            <a:r>
              <a:rPr lang="en-US" err="1">
                <a:latin typeface="Fira Sans"/>
              </a:rPr>
              <a:t>delen</a:t>
            </a:r>
            <a:r>
              <a:rPr lang="en-US">
                <a:latin typeface="Fira Sans"/>
              </a:rPr>
              <a:t> van) de PDP, PAP, PEP </a:t>
            </a:r>
            <a:r>
              <a:rPr lang="en-US" err="1">
                <a:latin typeface="Fira Sans"/>
              </a:rPr>
              <a:t>én</a:t>
            </a:r>
            <a:r>
              <a:rPr lang="en-US">
                <a:latin typeface="Fira Sans"/>
              </a:rPr>
              <a:t> PIP.</a:t>
            </a:r>
          </a:p>
          <a:p>
            <a:r>
              <a:rPr lang="en-US">
                <a:latin typeface="Fira Sans"/>
              </a:rPr>
              <a:t>De </a:t>
            </a:r>
            <a:r>
              <a:rPr lang="en-US" err="1">
                <a:latin typeface="Fira Sans"/>
              </a:rPr>
              <a:t>bundeling</a:t>
            </a:r>
            <a:r>
              <a:rPr lang="en-US">
                <a:latin typeface="Fira Sans"/>
              </a:rPr>
              <a:t> van policy taal </a:t>
            </a:r>
            <a:r>
              <a:rPr lang="en-US" err="1">
                <a:latin typeface="Fira Sans"/>
              </a:rPr>
              <a:t>vergroot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complexiteit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beperkt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toepasbaarheid</a:t>
            </a:r>
            <a:r>
              <a:rPr lang="en-US">
                <a:latin typeface="Fira Sans"/>
              </a:rPr>
              <a:t> van de </a:t>
            </a:r>
            <a:r>
              <a:rPr lang="en-US" err="1">
                <a:latin typeface="Fira Sans"/>
              </a:rPr>
              <a:t>standaard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4599AD-8CFB-7B98-83C1-F4567884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14:cNvPr>
              <p14:cNvContentPartPr/>
              <p14:nvPr/>
            </p14:nvContentPartPr>
            <p14:xfrm>
              <a:off x="7635549" y="2107543"/>
              <a:ext cx="3594960" cy="247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6549" y="2098544"/>
                <a:ext cx="3612600" cy="248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14:cNvPr>
              <p14:cNvContentPartPr/>
              <p14:nvPr/>
            </p14:nvContentPartPr>
            <p14:xfrm>
              <a:off x="9013269" y="2596423"/>
              <a:ext cx="213840" cy="343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4269" y="2587414"/>
                <a:ext cx="231480" cy="360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14:cNvPr>
              <p14:cNvContentPartPr/>
              <p14:nvPr/>
            </p14:nvContentPartPr>
            <p14:xfrm>
              <a:off x="7671909" y="2083783"/>
              <a:ext cx="3528360" cy="2511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909" y="2074783"/>
                <a:ext cx="354600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188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3614-EF6F-1859-C6DB-29C4A962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1940-8CB8-CD2D-0F92-16C758F7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Waarom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wel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C7E680-4F21-0ABD-A462-DE44927B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Fira Sans"/>
              </a:rPr>
              <a:t>AuthZEN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standaardiseert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alleen</a:t>
            </a:r>
            <a:r>
              <a:rPr lang="en-US">
                <a:latin typeface="Fira Sans"/>
              </a:rPr>
              <a:t> de PDP interface met de PEP. </a:t>
            </a:r>
          </a:p>
          <a:p>
            <a:r>
              <a:rPr lang="en-US" err="1">
                <a:latin typeface="Fira Sans"/>
              </a:rPr>
              <a:t>Keuze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policy taal </a:t>
            </a:r>
            <a:r>
              <a:rPr lang="en-US" err="1">
                <a:latin typeface="Fira Sans"/>
              </a:rPr>
              <a:t>wordt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vrij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gelaten</a:t>
            </a:r>
            <a:r>
              <a:rPr lang="en-US">
                <a:latin typeface="Fira Sans"/>
              </a:rPr>
              <a:t>.</a:t>
            </a:r>
          </a:p>
          <a:p>
            <a:r>
              <a:rPr lang="en-US">
                <a:latin typeface="Fira Sans"/>
              </a:rPr>
              <a:t>Elk </a:t>
            </a:r>
            <a:r>
              <a:rPr lang="en-US" err="1">
                <a:latin typeface="Fira Sans"/>
              </a:rPr>
              <a:t>toegangsverzoek</a:t>
            </a:r>
            <a:r>
              <a:rPr lang="en-US">
                <a:latin typeface="Fira Sans"/>
              </a:rPr>
              <a:t> is </a:t>
            </a:r>
            <a:r>
              <a:rPr lang="en-US" err="1">
                <a:latin typeface="Fira Sans"/>
              </a:rPr>
              <a:t>samen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vatten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dus</a:t>
            </a:r>
            <a:r>
              <a:rPr lang="en-US">
                <a:latin typeface="Fira Sans"/>
              </a:rPr>
              <a:t> de </a:t>
            </a:r>
            <a:r>
              <a:rPr lang="en-US" err="1">
                <a:latin typeface="Fira Sans"/>
              </a:rPr>
              <a:t>reikwijdte</a:t>
            </a:r>
            <a:r>
              <a:rPr lang="en-US">
                <a:latin typeface="Fira Sans"/>
              </a:rPr>
              <a:t> is maximaal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3CB67F-79FA-5261-B40E-DF806CAE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58C8D8-360C-ABD0-B182-F42FF0E73797}"/>
              </a:ext>
            </a:extLst>
          </p:cNvPr>
          <p:cNvGrpSpPr/>
          <p:nvPr/>
        </p:nvGrpSpPr>
        <p:grpSpPr>
          <a:xfrm>
            <a:off x="7072156" y="3330551"/>
            <a:ext cx="1177467" cy="934424"/>
            <a:chOff x="7072156" y="3330551"/>
            <a:chExt cx="1177467" cy="934424"/>
          </a:xfrm>
        </p:grpSpPr>
        <p:sp>
          <p:nvSpPr>
            <p:cNvPr id="4" name="Vrije vorm 12">
              <a:extLst>
                <a:ext uri="{FF2B5EF4-FFF2-40B4-BE49-F238E27FC236}">
                  <a16:creationId xmlns:a16="http://schemas.microsoft.com/office/drawing/2014/main" id="{7D63D31D-BB50-7CA8-0C80-826D5E33E45B}"/>
                </a:ext>
              </a:extLst>
            </p:cNvPr>
            <p:cNvSpPr/>
            <p:nvPr/>
          </p:nvSpPr>
          <p:spPr>
            <a:xfrm>
              <a:off x="7088269" y="3330552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Vrije vorm 13">
              <a:extLst>
                <a:ext uri="{FF2B5EF4-FFF2-40B4-BE49-F238E27FC236}">
                  <a16:creationId xmlns:a16="http://schemas.microsoft.com/office/drawing/2014/main" id="{D2465D61-6161-0443-83CF-382BBBC334E4}"/>
                </a:ext>
              </a:extLst>
            </p:cNvPr>
            <p:cNvSpPr/>
            <p:nvPr/>
          </p:nvSpPr>
          <p:spPr>
            <a:xfrm rot="20581627">
              <a:off x="7072156" y="3330551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8304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Waarom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wel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?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Fira Sans"/>
              </a:rPr>
              <a:t>Opgezet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als</a:t>
            </a:r>
            <a:r>
              <a:rPr lang="en-US">
                <a:latin typeface="Fira Sans"/>
              </a:rPr>
              <a:t> open </a:t>
            </a:r>
            <a:r>
              <a:rPr lang="en-US" err="1">
                <a:latin typeface="Fira Sans"/>
              </a:rPr>
              <a:t>standaard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vanuit</a:t>
            </a:r>
            <a:r>
              <a:rPr lang="en-US">
                <a:latin typeface="Fira Sans"/>
              </a:rPr>
              <a:t> de OpenID Foundation</a:t>
            </a:r>
          </a:p>
          <a:p>
            <a:r>
              <a:rPr lang="en-US" err="1">
                <a:latin typeface="Fira Sans"/>
              </a:rPr>
              <a:t>Ondersteund</a:t>
            </a:r>
            <a:r>
              <a:rPr lang="en-US">
                <a:latin typeface="Fira Sans"/>
              </a:rPr>
              <a:t> door de </a:t>
            </a:r>
            <a:r>
              <a:rPr lang="en-US" err="1">
                <a:latin typeface="Fira Sans"/>
              </a:rPr>
              <a:t>meeste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grote</a:t>
            </a:r>
            <a:r>
              <a:rPr lang="en-US">
                <a:latin typeface="Fira Sans"/>
              </a:rPr>
              <a:t> EAM </a:t>
            </a:r>
            <a:r>
              <a:rPr lang="en-US" err="1">
                <a:latin typeface="Fira Sans"/>
              </a:rPr>
              <a:t>leveranciers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Reeds breed </a:t>
            </a:r>
            <a:r>
              <a:rPr lang="en-US" err="1">
                <a:latin typeface="Fira Sans"/>
              </a:rPr>
              <a:t>geadopteerd</a:t>
            </a:r>
            <a:r>
              <a:rPr lang="en-US">
                <a:latin typeface="Fira Sans"/>
              </a:rPr>
              <a:t>; </a:t>
            </a:r>
            <a:r>
              <a:rPr lang="en-US" err="1">
                <a:latin typeface="Fira Sans"/>
              </a:rPr>
              <a:t>zie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bijv</a:t>
            </a:r>
            <a:r>
              <a:rPr lang="en-US">
                <a:latin typeface="Fira Sans"/>
              </a:rPr>
              <a:t>. </a:t>
            </a:r>
            <a:r>
              <a:rPr lang="en-US">
                <a:latin typeface="Fira Sans"/>
                <a:hlinkClick r:id="rId3"/>
              </a:rPr>
              <a:t>http://authzen-interop.net</a:t>
            </a:r>
            <a:endParaRPr lang="en-US">
              <a:latin typeface="Fira Sans"/>
            </a:endParaRPr>
          </a:p>
          <a:p>
            <a:r>
              <a:rPr lang="en-US" err="1">
                <a:latin typeface="Fira Sans"/>
              </a:rPr>
              <a:t>AuthZEN</a:t>
            </a:r>
            <a:r>
              <a:rPr lang="en-US">
                <a:latin typeface="Fira Sans"/>
              </a:rPr>
              <a:t> 1.0 Final is </a:t>
            </a:r>
            <a:r>
              <a:rPr lang="en-US" err="1">
                <a:latin typeface="Fira Sans"/>
              </a:rPr>
              <a:t>stabiel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deze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zomer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consultatie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aangeboden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C3AA-AFEE-5036-7A6C-C296940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B09B-7145-DCB2-53A7-95226B4C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Informatiemodel</a:t>
            </a:r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948138-F4B6-D4EA-1E68-9F350D2F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70" y="1587500"/>
            <a:ext cx="5164514" cy="5067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D988BF-DA21-F347-8362-E61F7870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latin typeface="Fira Sans"/>
              </a:rPr>
              <a:t>Request</a:t>
            </a:r>
          </a:p>
          <a:p>
            <a:pPr lvl="1"/>
            <a:r>
              <a:rPr lang="en-US">
                <a:latin typeface="Fira Sans"/>
              </a:rPr>
              <a:t>Subject (type, id, properties)</a:t>
            </a:r>
          </a:p>
          <a:p>
            <a:pPr lvl="1"/>
            <a:r>
              <a:rPr lang="en-US">
                <a:latin typeface="Fira Sans"/>
              </a:rPr>
              <a:t>Action (name, properties)</a:t>
            </a:r>
          </a:p>
          <a:p>
            <a:pPr lvl="1"/>
            <a:r>
              <a:rPr lang="en-US">
                <a:latin typeface="Fira Sans"/>
              </a:rPr>
              <a:t>Resource (type, id, properties)</a:t>
            </a:r>
          </a:p>
          <a:p>
            <a:pPr lvl="1"/>
            <a:r>
              <a:rPr lang="en-US">
                <a:latin typeface="Fira Sans"/>
              </a:rPr>
              <a:t>Context</a:t>
            </a:r>
          </a:p>
          <a:p>
            <a:r>
              <a:rPr lang="en-US">
                <a:latin typeface="Fira Sans"/>
              </a:rPr>
              <a:t>Response</a:t>
            </a:r>
          </a:p>
          <a:p>
            <a:pPr lvl="1"/>
            <a:r>
              <a:rPr lang="en-US">
                <a:latin typeface="Fira Sans"/>
              </a:rPr>
              <a:t>Decision (true/false)</a:t>
            </a:r>
          </a:p>
          <a:p>
            <a:pPr lvl="1"/>
            <a:r>
              <a:rPr lang="en-US">
                <a:latin typeface="Fira Sans"/>
              </a:rPr>
              <a:t>Context</a:t>
            </a:r>
          </a:p>
          <a:p>
            <a:pPr lvl="2"/>
            <a:r>
              <a:rPr lang="en-US">
                <a:latin typeface="Fira Sans"/>
              </a:rPr>
              <a:t>Step-up</a:t>
            </a:r>
          </a:p>
          <a:p>
            <a:pPr lvl="2"/>
            <a:r>
              <a:rPr lang="en-US">
                <a:latin typeface="Fira Sans"/>
              </a:rPr>
              <a:t>Residual policy</a:t>
            </a:r>
          </a:p>
          <a:p>
            <a:pPr lvl="2"/>
            <a:r>
              <a:rPr lang="en-US">
                <a:latin typeface="Fira Sans"/>
              </a:rPr>
              <a:t>Reasons</a:t>
            </a:r>
          </a:p>
        </p:txBody>
      </p:sp>
    </p:spTree>
    <p:extLst>
      <p:ext uri="{BB962C8B-B14F-4D97-AF65-F5344CB8AC3E}">
        <p14:creationId xmlns:p14="http://schemas.microsoft.com/office/powerpoint/2010/main" val="847769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DA051-0B90-9576-766A-00E564F8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EF59-AF97-C2B3-2FCE-B9D27175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ira Sans SemiBold"/>
              </a:rPr>
              <a:t>AuthZEN</a:t>
            </a:r>
            <a:r>
              <a:rPr lang="en-US">
                <a:latin typeface="Fira Sans SemiBold"/>
              </a:rPr>
              <a:t> 1.0 Endpoints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4E7C26-C248-1D81-EF20-2036AE26F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Evaluation:  </a:t>
            </a:r>
            <a:r>
              <a:rPr lang="en-US" err="1">
                <a:latin typeface="Fira Sans"/>
              </a:rPr>
              <a:t>Evaluatie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één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toegangsverzoek</a:t>
            </a:r>
            <a:endParaRPr lang="en-US">
              <a:latin typeface="Fira Sans"/>
            </a:endParaRPr>
          </a:p>
          <a:p>
            <a:r>
              <a:rPr lang="en-US">
                <a:latin typeface="Fira Sans"/>
              </a:rPr>
              <a:t>Evaluations: </a:t>
            </a:r>
            <a:r>
              <a:rPr lang="en-US" err="1">
                <a:latin typeface="Fira Sans"/>
              </a:rPr>
              <a:t>Evaluatie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reeksen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toegangsverzoeken</a:t>
            </a:r>
            <a:r>
              <a:rPr lang="en-US">
                <a:latin typeface="Fira Sans"/>
              </a:rPr>
              <a:t> met defaults</a:t>
            </a:r>
          </a:p>
          <a:p>
            <a:r>
              <a:rPr lang="en-US">
                <a:latin typeface="Fira Sans"/>
              </a:rPr>
              <a:t>Search APIs:</a:t>
            </a:r>
          </a:p>
          <a:p>
            <a:pPr lvl="1"/>
            <a:r>
              <a:rPr lang="en-US">
                <a:latin typeface="Fira Sans"/>
              </a:rPr>
              <a:t>Subject: </a:t>
            </a:r>
            <a:r>
              <a:rPr lang="en-US" err="1">
                <a:latin typeface="Fira Sans"/>
              </a:rPr>
              <a:t>Toegestane</a:t>
            </a:r>
            <a:r>
              <a:rPr lang="en-US">
                <a:latin typeface="Fira Sans"/>
              </a:rPr>
              <a:t> subjects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gegeven</a:t>
            </a:r>
            <a:r>
              <a:rPr lang="en-US">
                <a:latin typeface="Fira Sans"/>
              </a:rPr>
              <a:t> action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resource</a:t>
            </a:r>
          </a:p>
          <a:p>
            <a:pPr lvl="1"/>
            <a:r>
              <a:rPr lang="en-US">
                <a:latin typeface="Fira Sans"/>
              </a:rPr>
              <a:t>Action: </a:t>
            </a:r>
            <a:r>
              <a:rPr lang="en-US" err="1">
                <a:latin typeface="Fira Sans"/>
              </a:rPr>
              <a:t>Toegestane</a:t>
            </a:r>
            <a:r>
              <a:rPr lang="en-US">
                <a:latin typeface="Fira Sans"/>
              </a:rPr>
              <a:t> actions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gegeven</a:t>
            </a:r>
            <a:r>
              <a:rPr lang="en-US">
                <a:latin typeface="Fira Sans"/>
              </a:rPr>
              <a:t> subject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resource</a:t>
            </a:r>
          </a:p>
          <a:p>
            <a:pPr lvl="1"/>
            <a:r>
              <a:rPr lang="en-US">
                <a:latin typeface="Fira Sans"/>
              </a:rPr>
              <a:t>Resource: </a:t>
            </a:r>
            <a:r>
              <a:rPr lang="en-US" err="1">
                <a:latin typeface="Fira Sans"/>
              </a:rPr>
              <a:t>Toegestane</a:t>
            </a:r>
            <a:r>
              <a:rPr lang="en-US">
                <a:latin typeface="Fira Sans"/>
              </a:rPr>
              <a:t> resources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gegeven</a:t>
            </a:r>
            <a:r>
              <a:rPr lang="en-US">
                <a:latin typeface="Fira Sans"/>
              </a:rPr>
              <a:t> subject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action.</a:t>
            </a:r>
          </a:p>
          <a:p>
            <a:r>
              <a:rPr lang="en-US">
                <a:latin typeface="Fira Sans"/>
              </a:rPr>
              <a:t>PDP Metadata: Capabilities van de PDP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gebruik</a:t>
            </a:r>
            <a:r>
              <a:rPr lang="en-US">
                <a:latin typeface="Fira Sans"/>
              </a:rPr>
              <a:t> in Well-Known URIs.</a:t>
            </a:r>
          </a:p>
        </p:txBody>
      </p:sp>
    </p:spTree>
    <p:extLst>
      <p:ext uri="{BB962C8B-B14F-4D97-AF65-F5344CB8AC3E}">
        <p14:creationId xmlns:p14="http://schemas.microsoft.com/office/powerpoint/2010/main" val="1253879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9CB9-A171-9644-148C-8BB9D91E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0B8A-C577-4B86-61A3-7DB54C1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Sans SemiBold"/>
              </a:rPr>
              <a:t>AuthZEN</a:t>
            </a:r>
            <a:r>
              <a:rPr lang="en-US" dirty="0">
                <a:latin typeface="Fira Sans SemiBold"/>
              </a:rPr>
              <a:t> 1.1 Endpoints (2026)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65278B-F2B2-990B-4019-FCAC4BCF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1678" cy="1222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Fira Sans"/>
              </a:rPr>
              <a:t>Partial Evaluation: </a:t>
            </a:r>
            <a:r>
              <a:rPr lang="en-US" err="1">
                <a:latin typeface="Fira Sans"/>
              </a:rPr>
              <a:t>Gestructureerd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formaat</a:t>
            </a:r>
            <a:r>
              <a:rPr lang="en-US">
                <a:latin typeface="Fira Sans"/>
              </a:rPr>
              <a:t> met residual policy, </a:t>
            </a:r>
            <a:r>
              <a:rPr lang="en-US" err="1">
                <a:latin typeface="Fira Sans"/>
              </a:rPr>
              <a:t>zoals</a:t>
            </a:r>
            <a:r>
              <a:rPr lang="en-US">
                <a:latin typeface="Fira Sans"/>
              </a:rPr>
              <a:t> filtering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maskering</a:t>
            </a:r>
            <a:r>
              <a:rPr lang="en-US">
                <a:latin typeface="Fira Sans"/>
              </a:rPr>
              <a:t>,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gedeeltelijk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gespecificeerde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verzoeken</a:t>
            </a:r>
            <a:r>
              <a:rPr lang="en-US">
                <a:latin typeface="Fira Sans"/>
              </a:rPr>
              <a:t>.</a:t>
            </a:r>
          </a:p>
          <a:p>
            <a:endParaRPr lang="en-US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955573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31605-5ED9-4D4E-0F0B-CF3E7E3B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98D5-7EB7-324B-5BFD-40ABAAA3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NLGov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profiel</a:t>
            </a:r>
            <a:r>
              <a:rPr lang="en-US">
                <a:latin typeface="Fira Sans SemiBold"/>
              </a:rPr>
              <a:t> for OpenID </a:t>
            </a:r>
            <a:r>
              <a:rPr lang="en-US" err="1">
                <a:latin typeface="Fira Sans SemiBold"/>
              </a:rPr>
              <a:t>AuthZEN</a:t>
            </a:r>
            <a:endParaRPr lang="en-US" sz="4000">
              <a:latin typeface="Fira Sans SemiBol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44D8CE-80E5-ABA8-90B7-8848C445F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6" name="Vrije vorm 12">
            <a:extLst>
              <a:ext uri="{FF2B5EF4-FFF2-40B4-BE49-F238E27FC236}">
                <a16:creationId xmlns:a16="http://schemas.microsoft.com/office/drawing/2014/main" id="{24DCB9AB-F04A-F54F-1181-8A0CD049FB33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E089B085-D8F4-9AD3-AFD3-5BE81767E56F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D54A9E-D869-9A49-5C52-E4B251B77F4B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168901" cy="4486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latin typeface="Fira Sans"/>
              </a:rPr>
              <a:t>Richtlijnen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modellering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toegangsverzoeken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opname</a:t>
            </a:r>
            <a:r>
              <a:rPr lang="en-US">
                <a:latin typeface="Fira Sans"/>
              </a:rPr>
              <a:t> in informatiemodellering (MIM, NSV, etc.)</a:t>
            </a:r>
            <a:endParaRPr lang="en-US"/>
          </a:p>
          <a:p>
            <a:r>
              <a:rPr lang="en-US" err="1">
                <a:latin typeface="Fira Sans"/>
              </a:rPr>
              <a:t>Ontwikkeling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profielen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overheidsbrede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informatiemodellen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subjecten</a:t>
            </a:r>
            <a:r>
              <a:rPr lang="en-US">
                <a:latin typeface="Fira Sans"/>
              </a:rPr>
              <a:t>,  claims, etc.</a:t>
            </a:r>
          </a:p>
          <a:p>
            <a:r>
              <a:rPr lang="en-US" err="1">
                <a:latin typeface="Fira Sans"/>
              </a:rPr>
              <a:t>Overheidsbrede</a:t>
            </a:r>
            <a:r>
              <a:rPr lang="en-US">
                <a:latin typeface="Fira Sans"/>
              </a:rPr>
              <a:t> step-up </a:t>
            </a:r>
            <a:r>
              <a:rPr lang="en-US" err="1">
                <a:latin typeface="Fira Sans"/>
              </a:rPr>
              <a:t>acties</a:t>
            </a:r>
            <a:r>
              <a:rPr lang="en-US">
                <a:latin typeface="Fira Sans"/>
              </a:rPr>
              <a:t>, residual policies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obligations</a:t>
            </a:r>
          </a:p>
        </p:txBody>
      </p:sp>
    </p:spTree>
    <p:extLst>
      <p:ext uri="{BB962C8B-B14F-4D97-AF65-F5344CB8AC3E}">
        <p14:creationId xmlns:p14="http://schemas.microsoft.com/office/powerpoint/2010/main" val="3044701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ira Sans SemiBold"/>
              </a:rPr>
              <a:t>Logboek</a:t>
            </a:r>
            <a:r>
              <a:rPr lang="en-US">
                <a:latin typeface="Fira Sans SemiBold"/>
              </a:rPr>
              <a:t> </a:t>
            </a:r>
            <a:r>
              <a:rPr lang="en-US" err="1">
                <a:latin typeface="Fira Sans SemiBold"/>
              </a:rPr>
              <a:t>Toegangsbeslissingen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641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De </a:t>
            </a:r>
            <a:r>
              <a:rPr lang="en-US" err="1">
                <a:latin typeface="Fira Sans"/>
              </a:rPr>
              <a:t>zusterstandaard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Logboek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Dataverwerkingen</a:t>
            </a:r>
            <a:r>
              <a:rPr lang="en-US">
                <a:latin typeface="Fira Sans"/>
              </a:rPr>
              <a:t> die </a:t>
            </a:r>
            <a:r>
              <a:rPr lang="en-US" err="1">
                <a:latin typeface="Fira Sans"/>
              </a:rPr>
              <a:t>niet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gericht</a:t>
            </a:r>
            <a:r>
              <a:rPr lang="en-US">
                <a:latin typeface="Fira Sans"/>
              </a:rPr>
              <a:t> is op </a:t>
            </a:r>
            <a:r>
              <a:rPr lang="en-US" err="1">
                <a:latin typeface="Fira Sans"/>
              </a:rPr>
              <a:t>verantwoording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naar</a:t>
            </a:r>
            <a:r>
              <a:rPr lang="en-US">
                <a:latin typeface="Fira Sans"/>
              </a:rPr>
              <a:t> de burger toe, maar op </a:t>
            </a:r>
            <a:r>
              <a:rPr lang="en-US" err="1">
                <a:latin typeface="Fira Sans"/>
              </a:rPr>
              <a:t>verantwoording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tussen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organisaties</a:t>
            </a:r>
            <a:r>
              <a:rPr lang="en-US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err="1">
                <a:latin typeface="Fira Sans"/>
              </a:rPr>
              <a:t>Bevat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richtlijnen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inrichten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delen</a:t>
            </a:r>
            <a:r>
              <a:rPr lang="en-US">
                <a:latin typeface="Fira Sans"/>
              </a:rPr>
              <a:t> van het </a:t>
            </a:r>
            <a:r>
              <a:rPr lang="en-US" err="1">
                <a:latin typeface="Fira Sans"/>
              </a:rPr>
              <a:t>logboek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methodieken</a:t>
            </a:r>
            <a:r>
              <a:rPr lang="en-US">
                <a:latin typeface="Fira Sans"/>
              </a:rPr>
              <a:t> om data </a:t>
            </a:r>
            <a:r>
              <a:rPr lang="en-US" err="1">
                <a:latin typeface="Fira Sans"/>
              </a:rPr>
              <a:t>duplicatie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voorkomen</a:t>
            </a:r>
            <a:r>
              <a:rPr lang="en-US">
                <a:latin typeface="Fira Sans"/>
              </a:rPr>
              <a:t> maar </a:t>
            </a:r>
            <a:r>
              <a:rPr lang="en-US" err="1">
                <a:latin typeface="Fira Sans"/>
              </a:rPr>
              <a:t>toch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herleidbaarheid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borgen</a:t>
            </a:r>
            <a:r>
              <a:rPr lang="en-US">
                <a:latin typeface="Fira Sans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63F17B-0702-18A7-6CA1-FB48EF273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6" name="Vrije vorm 12">
            <a:extLst>
              <a:ext uri="{FF2B5EF4-FFF2-40B4-BE49-F238E27FC236}">
                <a16:creationId xmlns:a16="http://schemas.microsoft.com/office/drawing/2014/main" id="{FBB6B33B-A086-D04A-F2AC-E88345F0932F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F628E5CA-0E07-8AA3-908B-67BDCE27C3D9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Vrije vorm 9">
            <a:extLst>
              <a:ext uri="{FF2B5EF4-FFF2-40B4-BE49-F238E27FC236}">
                <a16:creationId xmlns:a16="http://schemas.microsoft.com/office/drawing/2014/main" id="{5CAAB1C2-F50D-E7A2-1911-AE8D1F88F3DF}"/>
              </a:ext>
            </a:extLst>
          </p:cNvPr>
          <p:cNvSpPr/>
          <p:nvPr/>
        </p:nvSpPr>
        <p:spPr>
          <a:xfrm rot="1664537">
            <a:off x="9197843" y="4311450"/>
            <a:ext cx="1688790" cy="1099931"/>
          </a:xfrm>
          <a:custGeom>
            <a:avLst/>
            <a:gdLst>
              <a:gd name="connsiteX0" fmla="*/ 705943 w 1688790"/>
              <a:gd name="connsiteY0" fmla="*/ 62367 h 1099931"/>
              <a:gd name="connsiteX1" fmla="*/ 662502 w 1688790"/>
              <a:gd name="connsiteY1" fmla="*/ 22679 h 1099931"/>
              <a:gd name="connsiteX2" fmla="*/ 629922 w 1688790"/>
              <a:gd name="connsiteY2" fmla="*/ 11339 h 1099931"/>
              <a:gd name="connsiteX3" fmla="*/ 559331 w 1688790"/>
              <a:gd name="connsiteY3" fmla="*/ 0 h 1099931"/>
              <a:gd name="connsiteX4" fmla="*/ 418148 w 1688790"/>
              <a:gd name="connsiteY4" fmla="*/ 11339 h 1099931"/>
              <a:gd name="connsiteX5" fmla="*/ 228095 w 1688790"/>
              <a:gd name="connsiteY5" fmla="*/ 96385 h 1099931"/>
              <a:gd name="connsiteX6" fmla="*/ 200945 w 1688790"/>
              <a:gd name="connsiteY6" fmla="*/ 113394 h 1099931"/>
              <a:gd name="connsiteX7" fmla="*/ 162934 w 1688790"/>
              <a:gd name="connsiteY7" fmla="*/ 158753 h 1099931"/>
              <a:gd name="connsiteX8" fmla="*/ 141214 w 1688790"/>
              <a:gd name="connsiteY8" fmla="*/ 181432 h 1099931"/>
              <a:gd name="connsiteX9" fmla="*/ 108633 w 1688790"/>
              <a:gd name="connsiteY9" fmla="*/ 238129 h 1099931"/>
              <a:gd name="connsiteX10" fmla="*/ 86912 w 1688790"/>
              <a:gd name="connsiteY10" fmla="*/ 266477 h 1099931"/>
              <a:gd name="connsiteX11" fmla="*/ 59762 w 1688790"/>
              <a:gd name="connsiteY11" fmla="*/ 340184 h 1099931"/>
              <a:gd name="connsiteX12" fmla="*/ 43472 w 1688790"/>
              <a:gd name="connsiteY12" fmla="*/ 379873 h 1099931"/>
              <a:gd name="connsiteX13" fmla="*/ 32612 w 1688790"/>
              <a:gd name="connsiteY13" fmla="*/ 425231 h 1099931"/>
              <a:gd name="connsiteX14" fmla="*/ 10891 w 1688790"/>
              <a:gd name="connsiteY14" fmla="*/ 504607 h 1099931"/>
              <a:gd name="connsiteX15" fmla="*/ 31 w 1688790"/>
              <a:gd name="connsiteY15" fmla="*/ 589653 h 1099931"/>
              <a:gd name="connsiteX16" fmla="*/ 5462 w 1688790"/>
              <a:gd name="connsiteY16" fmla="*/ 742736 h 1099931"/>
              <a:gd name="connsiteX17" fmla="*/ 27181 w 1688790"/>
              <a:gd name="connsiteY17" fmla="*/ 810773 h 1099931"/>
              <a:gd name="connsiteX18" fmla="*/ 86912 w 1688790"/>
              <a:gd name="connsiteY18" fmla="*/ 912829 h 1099931"/>
              <a:gd name="connsiteX19" fmla="*/ 141214 w 1688790"/>
              <a:gd name="connsiteY19" fmla="*/ 969527 h 1099931"/>
              <a:gd name="connsiteX20" fmla="*/ 173795 w 1688790"/>
              <a:gd name="connsiteY20" fmla="*/ 997875 h 1099931"/>
              <a:gd name="connsiteX21" fmla="*/ 298686 w 1688790"/>
              <a:gd name="connsiteY21" fmla="*/ 1054572 h 1099931"/>
              <a:gd name="connsiteX22" fmla="*/ 401858 w 1688790"/>
              <a:gd name="connsiteY22" fmla="*/ 1082922 h 1099931"/>
              <a:gd name="connsiteX23" fmla="*/ 510460 w 1688790"/>
              <a:gd name="connsiteY23" fmla="*/ 1094261 h 1099931"/>
              <a:gd name="connsiteX24" fmla="*/ 570191 w 1688790"/>
              <a:gd name="connsiteY24" fmla="*/ 1099931 h 1099931"/>
              <a:gd name="connsiteX25" fmla="*/ 803685 w 1688790"/>
              <a:gd name="connsiteY25" fmla="*/ 1094261 h 1099931"/>
              <a:gd name="connsiteX26" fmla="*/ 917717 w 1688790"/>
              <a:gd name="connsiteY26" fmla="*/ 1071582 h 1099931"/>
              <a:gd name="connsiteX27" fmla="*/ 1091479 w 1688790"/>
              <a:gd name="connsiteY27" fmla="*/ 1026224 h 1099931"/>
              <a:gd name="connsiteX28" fmla="*/ 1205512 w 1688790"/>
              <a:gd name="connsiteY28" fmla="*/ 975196 h 1099931"/>
              <a:gd name="connsiteX29" fmla="*/ 1362984 w 1688790"/>
              <a:gd name="connsiteY29" fmla="*/ 890150 h 1099931"/>
              <a:gd name="connsiteX30" fmla="*/ 1411855 w 1688790"/>
              <a:gd name="connsiteY30" fmla="*/ 850462 h 1099931"/>
              <a:gd name="connsiteX31" fmla="*/ 1504166 w 1688790"/>
              <a:gd name="connsiteY31" fmla="*/ 776755 h 1099931"/>
              <a:gd name="connsiteX32" fmla="*/ 1580188 w 1688790"/>
              <a:gd name="connsiteY32" fmla="*/ 697379 h 1099931"/>
              <a:gd name="connsiteX33" fmla="*/ 1672500 w 1688790"/>
              <a:gd name="connsiteY33" fmla="*/ 515946 h 1099931"/>
              <a:gd name="connsiteX34" fmla="*/ 1688790 w 1688790"/>
              <a:gd name="connsiteY34" fmla="*/ 419561 h 1099931"/>
              <a:gd name="connsiteX35" fmla="*/ 1667069 w 1688790"/>
              <a:gd name="connsiteY35" fmla="*/ 277817 h 1099931"/>
              <a:gd name="connsiteX36" fmla="*/ 1618198 w 1688790"/>
              <a:gd name="connsiteY36" fmla="*/ 192771 h 1099931"/>
              <a:gd name="connsiteX37" fmla="*/ 1580188 w 1688790"/>
              <a:gd name="connsiteY37" fmla="*/ 153082 h 1099931"/>
              <a:gd name="connsiteX38" fmla="*/ 1493306 w 1688790"/>
              <a:gd name="connsiteY38" fmla="*/ 96385 h 1099931"/>
              <a:gd name="connsiteX39" fmla="*/ 1314113 w 1688790"/>
              <a:gd name="connsiteY39" fmla="*/ 39688 h 1099931"/>
              <a:gd name="connsiteX40" fmla="*/ 1248952 w 1688790"/>
              <a:gd name="connsiteY40" fmla="*/ 34018 h 1099931"/>
              <a:gd name="connsiteX41" fmla="*/ 1118630 w 1688790"/>
              <a:gd name="connsiteY41" fmla="*/ 28348 h 1099931"/>
              <a:gd name="connsiteX42" fmla="*/ 868846 w 1688790"/>
              <a:gd name="connsiteY42" fmla="*/ 79377 h 1099931"/>
              <a:gd name="connsiteX43" fmla="*/ 689653 w 1688790"/>
              <a:gd name="connsiteY43" fmla="*/ 147413 h 1099931"/>
              <a:gd name="connsiteX44" fmla="*/ 515890 w 1688790"/>
              <a:gd name="connsiteY44" fmla="*/ 243799 h 1099931"/>
              <a:gd name="connsiteX45" fmla="*/ 374707 w 1688790"/>
              <a:gd name="connsiteY45" fmla="*/ 345854 h 1099931"/>
              <a:gd name="connsiteX46" fmla="*/ 276966 w 1688790"/>
              <a:gd name="connsiteY46" fmla="*/ 447910 h 109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88790" h="1099931" extrusionOk="0">
                <a:moveTo>
                  <a:pt x="705943" y="62367"/>
                </a:moveTo>
                <a:cubicBezTo>
                  <a:pt x="687899" y="46939"/>
                  <a:pt x="674340" y="35174"/>
                  <a:pt x="662502" y="22679"/>
                </a:cubicBezTo>
                <a:cubicBezTo>
                  <a:pt x="654200" y="16494"/>
                  <a:pt x="639605" y="14814"/>
                  <a:pt x="629922" y="11339"/>
                </a:cubicBezTo>
                <a:cubicBezTo>
                  <a:pt x="600982" y="3926"/>
                  <a:pt x="593621" y="4646"/>
                  <a:pt x="559331" y="0"/>
                </a:cubicBezTo>
                <a:cubicBezTo>
                  <a:pt x="501241" y="-2254"/>
                  <a:pt x="476470" y="6942"/>
                  <a:pt x="418148" y="11339"/>
                </a:cubicBezTo>
                <a:cubicBezTo>
                  <a:pt x="296897" y="38554"/>
                  <a:pt x="304446" y="44233"/>
                  <a:pt x="228095" y="96385"/>
                </a:cubicBezTo>
                <a:cubicBezTo>
                  <a:pt x="217684" y="102109"/>
                  <a:pt x="207275" y="107313"/>
                  <a:pt x="200945" y="113394"/>
                </a:cubicBezTo>
                <a:cubicBezTo>
                  <a:pt x="186253" y="122124"/>
                  <a:pt x="173485" y="147349"/>
                  <a:pt x="162934" y="158753"/>
                </a:cubicBezTo>
                <a:cubicBezTo>
                  <a:pt x="158060" y="167778"/>
                  <a:pt x="148335" y="173013"/>
                  <a:pt x="141214" y="181432"/>
                </a:cubicBezTo>
                <a:cubicBezTo>
                  <a:pt x="127673" y="199161"/>
                  <a:pt x="123070" y="221942"/>
                  <a:pt x="108633" y="238129"/>
                </a:cubicBezTo>
                <a:cubicBezTo>
                  <a:pt x="102610" y="249389"/>
                  <a:pt x="92976" y="258349"/>
                  <a:pt x="86912" y="266477"/>
                </a:cubicBezTo>
                <a:cubicBezTo>
                  <a:pt x="75438" y="297210"/>
                  <a:pt x="72498" y="316317"/>
                  <a:pt x="59762" y="340184"/>
                </a:cubicBezTo>
                <a:cubicBezTo>
                  <a:pt x="55201" y="353280"/>
                  <a:pt x="48122" y="364851"/>
                  <a:pt x="43472" y="379873"/>
                </a:cubicBezTo>
                <a:cubicBezTo>
                  <a:pt x="37479" y="394867"/>
                  <a:pt x="34187" y="408572"/>
                  <a:pt x="32612" y="425231"/>
                </a:cubicBezTo>
                <a:cubicBezTo>
                  <a:pt x="25677" y="451778"/>
                  <a:pt x="10891" y="504606"/>
                  <a:pt x="10891" y="504607"/>
                </a:cubicBezTo>
                <a:cubicBezTo>
                  <a:pt x="9640" y="513225"/>
                  <a:pt x="-243" y="582495"/>
                  <a:pt x="31" y="589653"/>
                </a:cubicBezTo>
                <a:cubicBezTo>
                  <a:pt x="-6639" y="652642"/>
                  <a:pt x="2312" y="694368"/>
                  <a:pt x="5462" y="742736"/>
                </a:cubicBezTo>
                <a:cubicBezTo>
                  <a:pt x="8290" y="768453"/>
                  <a:pt x="22526" y="786079"/>
                  <a:pt x="27181" y="810773"/>
                </a:cubicBezTo>
                <a:cubicBezTo>
                  <a:pt x="38736" y="852328"/>
                  <a:pt x="54464" y="887028"/>
                  <a:pt x="86912" y="912829"/>
                </a:cubicBezTo>
                <a:cubicBezTo>
                  <a:pt x="107459" y="936571"/>
                  <a:pt x="118372" y="953445"/>
                  <a:pt x="141214" y="969527"/>
                </a:cubicBezTo>
                <a:cubicBezTo>
                  <a:pt x="151875" y="977633"/>
                  <a:pt x="159426" y="989318"/>
                  <a:pt x="173795" y="997875"/>
                </a:cubicBezTo>
                <a:cubicBezTo>
                  <a:pt x="220363" y="1032566"/>
                  <a:pt x="251475" y="1040935"/>
                  <a:pt x="298686" y="1054572"/>
                </a:cubicBezTo>
                <a:cubicBezTo>
                  <a:pt x="334679" y="1075535"/>
                  <a:pt x="356131" y="1071919"/>
                  <a:pt x="401858" y="1082922"/>
                </a:cubicBezTo>
                <a:cubicBezTo>
                  <a:pt x="442726" y="1089448"/>
                  <a:pt x="473840" y="1082129"/>
                  <a:pt x="510460" y="1094261"/>
                </a:cubicBezTo>
                <a:cubicBezTo>
                  <a:pt x="525964" y="1092048"/>
                  <a:pt x="552945" y="1099772"/>
                  <a:pt x="570191" y="1099931"/>
                </a:cubicBezTo>
                <a:cubicBezTo>
                  <a:pt x="643697" y="1096559"/>
                  <a:pt x="711804" y="1115032"/>
                  <a:pt x="803685" y="1094261"/>
                </a:cubicBezTo>
                <a:cubicBezTo>
                  <a:pt x="839288" y="1097477"/>
                  <a:pt x="886934" y="1070371"/>
                  <a:pt x="917717" y="1071582"/>
                </a:cubicBezTo>
                <a:cubicBezTo>
                  <a:pt x="991064" y="1067146"/>
                  <a:pt x="1034853" y="1048031"/>
                  <a:pt x="1091479" y="1026224"/>
                </a:cubicBezTo>
                <a:cubicBezTo>
                  <a:pt x="1141876" y="1005684"/>
                  <a:pt x="1155846" y="997518"/>
                  <a:pt x="1205512" y="975196"/>
                </a:cubicBezTo>
                <a:cubicBezTo>
                  <a:pt x="1199564" y="973399"/>
                  <a:pt x="1338684" y="910647"/>
                  <a:pt x="1362984" y="890150"/>
                </a:cubicBezTo>
                <a:cubicBezTo>
                  <a:pt x="1384298" y="877101"/>
                  <a:pt x="1394690" y="866094"/>
                  <a:pt x="1411855" y="850462"/>
                </a:cubicBezTo>
                <a:cubicBezTo>
                  <a:pt x="1473712" y="809685"/>
                  <a:pt x="1457153" y="831368"/>
                  <a:pt x="1504166" y="776755"/>
                </a:cubicBezTo>
                <a:cubicBezTo>
                  <a:pt x="1528295" y="752077"/>
                  <a:pt x="1559471" y="726532"/>
                  <a:pt x="1580188" y="697379"/>
                </a:cubicBezTo>
                <a:cubicBezTo>
                  <a:pt x="1598305" y="639976"/>
                  <a:pt x="1656272" y="586956"/>
                  <a:pt x="1672500" y="515946"/>
                </a:cubicBezTo>
                <a:cubicBezTo>
                  <a:pt x="1682807" y="480024"/>
                  <a:pt x="1686233" y="462869"/>
                  <a:pt x="1688790" y="419561"/>
                </a:cubicBezTo>
                <a:cubicBezTo>
                  <a:pt x="1687646" y="386349"/>
                  <a:pt x="1683093" y="319092"/>
                  <a:pt x="1667069" y="277817"/>
                </a:cubicBezTo>
                <a:cubicBezTo>
                  <a:pt x="1658137" y="253736"/>
                  <a:pt x="1641601" y="217460"/>
                  <a:pt x="1618198" y="192771"/>
                </a:cubicBezTo>
                <a:cubicBezTo>
                  <a:pt x="1604530" y="178937"/>
                  <a:pt x="1594354" y="165096"/>
                  <a:pt x="1580188" y="153082"/>
                </a:cubicBezTo>
                <a:cubicBezTo>
                  <a:pt x="1554240" y="129335"/>
                  <a:pt x="1523043" y="113613"/>
                  <a:pt x="1493306" y="96385"/>
                </a:cubicBezTo>
                <a:cubicBezTo>
                  <a:pt x="1459018" y="81076"/>
                  <a:pt x="1329971" y="42032"/>
                  <a:pt x="1314113" y="39688"/>
                </a:cubicBezTo>
                <a:cubicBezTo>
                  <a:pt x="1292461" y="36053"/>
                  <a:pt x="1275177" y="36812"/>
                  <a:pt x="1248952" y="34018"/>
                </a:cubicBezTo>
                <a:cubicBezTo>
                  <a:pt x="1202007" y="24488"/>
                  <a:pt x="1173206" y="28117"/>
                  <a:pt x="1118630" y="28348"/>
                </a:cubicBezTo>
                <a:cubicBezTo>
                  <a:pt x="1045094" y="22516"/>
                  <a:pt x="933108" y="50185"/>
                  <a:pt x="868846" y="79377"/>
                </a:cubicBezTo>
                <a:cubicBezTo>
                  <a:pt x="808792" y="87780"/>
                  <a:pt x="749876" y="124936"/>
                  <a:pt x="689653" y="147413"/>
                </a:cubicBezTo>
                <a:cubicBezTo>
                  <a:pt x="608875" y="192971"/>
                  <a:pt x="574856" y="201864"/>
                  <a:pt x="515890" y="243799"/>
                </a:cubicBezTo>
                <a:cubicBezTo>
                  <a:pt x="511290" y="249894"/>
                  <a:pt x="399429" y="323567"/>
                  <a:pt x="374707" y="345854"/>
                </a:cubicBezTo>
                <a:cubicBezTo>
                  <a:pt x="340851" y="378486"/>
                  <a:pt x="276966" y="447910"/>
                  <a:pt x="276966" y="44791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8BBE33-D3B1-41B2-9D56-345B6A15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20371B-F024-4B43-2DC7-D2AC1804098C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220A8-E911-3FB5-2B68-FB527632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065F-DBC7-E71E-C607-8F0569A7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/>
              <a:t>Om dat te addresseren heeft het FDS een vernieuwingsvoorstel GDI ingediend genaamd “Standaardmethodiek voor toegangsverlening tot API’s” 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26F362-04D6-7065-E742-8928BB40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11E4E01-86AE-48B2-17B3-B7CFCA2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69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Register </a:t>
            </a:r>
            <a:r>
              <a:rPr lang="en-US" err="1">
                <a:latin typeface="Fira Sans SemiBold"/>
              </a:rPr>
              <a:t>Toegangsbeleid</a:t>
            </a:r>
            <a:endParaRPr lang="en-US" sz="400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Een </a:t>
            </a:r>
            <a:r>
              <a:rPr lang="en-US" err="1">
                <a:latin typeface="Fira Sans"/>
              </a:rPr>
              <a:t>standaard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voor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verlenen</a:t>
            </a:r>
            <a:r>
              <a:rPr lang="en-US">
                <a:latin typeface="Fira Sans"/>
              </a:rPr>
              <a:t> van </a:t>
            </a:r>
            <a:r>
              <a:rPr lang="en-US" err="1">
                <a:latin typeface="Fira Sans"/>
              </a:rPr>
              <a:t>inzicht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toegangsbeleid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tussen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organisatie</a:t>
            </a:r>
            <a:r>
              <a:rPr lang="en-US">
                <a:latin typeface="Fira Sans"/>
              </a:rPr>
              <a:t> in </a:t>
            </a:r>
            <a:r>
              <a:rPr lang="en-US" err="1">
                <a:latin typeface="Fira Sans"/>
              </a:rPr>
              <a:t>stelsels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zoals</a:t>
            </a:r>
            <a:r>
              <a:rPr lang="en-US">
                <a:latin typeface="Fira Sans"/>
              </a:rPr>
              <a:t> het </a:t>
            </a:r>
            <a:r>
              <a:rPr lang="en-US" err="1">
                <a:latin typeface="Fira Sans"/>
              </a:rPr>
              <a:t>Federatief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Datastelsel</a:t>
            </a:r>
            <a:r>
              <a:rPr lang="en-US">
                <a:latin typeface="Fira Sans"/>
              </a:rPr>
              <a:t>.</a:t>
            </a:r>
          </a:p>
          <a:p>
            <a:pPr marL="0" indent="0">
              <a:buNone/>
            </a:pPr>
            <a:r>
              <a:rPr lang="en-US" err="1">
                <a:latin typeface="Fira Sans"/>
              </a:rPr>
              <a:t>Dit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gebeurt</a:t>
            </a:r>
            <a:r>
              <a:rPr lang="en-US">
                <a:latin typeface="Fira Sans"/>
              </a:rPr>
              <a:t> op basis van </a:t>
            </a:r>
            <a:r>
              <a:rPr lang="en-US" err="1">
                <a:latin typeface="Fira Sans"/>
              </a:rPr>
              <a:t>aannames</a:t>
            </a:r>
            <a:r>
              <a:rPr lang="en-US">
                <a:latin typeface="Fira Sans"/>
              </a:rPr>
              <a:t> die </a:t>
            </a:r>
            <a:r>
              <a:rPr lang="en-US" err="1">
                <a:latin typeface="Fira Sans"/>
              </a:rPr>
              <a:t>binnen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federatieve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datastelsels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afgedwongen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kunnen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worden</a:t>
            </a:r>
            <a:r>
              <a:rPr lang="en-US">
                <a:latin typeface="Fira Sans"/>
              </a:rPr>
              <a:t>; </a:t>
            </a:r>
            <a:r>
              <a:rPr lang="en-US" err="1">
                <a:latin typeface="Fira Sans"/>
              </a:rPr>
              <a:t>zoals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verwijzingen</a:t>
            </a:r>
            <a:r>
              <a:rPr lang="en-US">
                <a:latin typeface="Fira Sans"/>
              </a:rPr>
              <a:t> </a:t>
            </a:r>
            <a:r>
              <a:rPr lang="en-US" err="1">
                <a:latin typeface="Fira Sans"/>
              </a:rPr>
              <a:t>naar</a:t>
            </a:r>
            <a:r>
              <a:rPr lang="en-US">
                <a:latin typeface="Fira Sans"/>
              </a:rPr>
              <a:t> Register van </a:t>
            </a:r>
            <a:r>
              <a:rPr lang="en-US" err="1">
                <a:latin typeface="Fira Sans"/>
              </a:rPr>
              <a:t>Verwerkingsactiviteiten</a:t>
            </a:r>
            <a:endParaRPr lang="en-US">
              <a:latin typeface="Fira San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3379B42-4B7C-286F-A089-F1850DE4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5" name="Vrije vorm 10">
            <a:extLst>
              <a:ext uri="{FF2B5EF4-FFF2-40B4-BE49-F238E27FC236}">
                <a16:creationId xmlns:a16="http://schemas.microsoft.com/office/drawing/2014/main" id="{6EC3483A-3863-D279-77F7-5BFD9CD00CF8}"/>
              </a:ext>
            </a:extLst>
          </p:cNvPr>
          <p:cNvSpPr/>
          <p:nvPr/>
        </p:nvSpPr>
        <p:spPr>
          <a:xfrm rot="20228381">
            <a:off x="9351479" y="1995104"/>
            <a:ext cx="1553408" cy="1038363"/>
          </a:xfrm>
          <a:custGeom>
            <a:avLst/>
            <a:gdLst>
              <a:gd name="connsiteX0" fmla="*/ 649351 w 1553408"/>
              <a:gd name="connsiteY0" fmla="*/ 58876 h 1038363"/>
              <a:gd name="connsiteX1" fmla="*/ 609392 w 1553408"/>
              <a:gd name="connsiteY1" fmla="*/ 21409 h 1038363"/>
              <a:gd name="connsiteX2" fmla="*/ 579424 w 1553408"/>
              <a:gd name="connsiteY2" fmla="*/ 10704 h 1038363"/>
              <a:gd name="connsiteX3" fmla="*/ 514492 w 1553408"/>
              <a:gd name="connsiteY3" fmla="*/ 0 h 1038363"/>
              <a:gd name="connsiteX4" fmla="*/ 384627 w 1553408"/>
              <a:gd name="connsiteY4" fmla="*/ 10704 h 1038363"/>
              <a:gd name="connsiteX5" fmla="*/ 209810 w 1553408"/>
              <a:gd name="connsiteY5" fmla="*/ 90990 h 1038363"/>
              <a:gd name="connsiteX6" fmla="*/ 184836 w 1553408"/>
              <a:gd name="connsiteY6" fmla="*/ 107047 h 1038363"/>
              <a:gd name="connsiteX7" fmla="*/ 149873 w 1553408"/>
              <a:gd name="connsiteY7" fmla="*/ 149867 h 1038363"/>
              <a:gd name="connsiteX8" fmla="*/ 129893 w 1553408"/>
              <a:gd name="connsiteY8" fmla="*/ 171276 h 1038363"/>
              <a:gd name="connsiteX9" fmla="*/ 99924 w 1553408"/>
              <a:gd name="connsiteY9" fmla="*/ 224800 h 1038363"/>
              <a:gd name="connsiteX10" fmla="*/ 79945 w 1553408"/>
              <a:gd name="connsiteY10" fmla="*/ 251561 h 1038363"/>
              <a:gd name="connsiteX11" fmla="*/ 54971 w 1553408"/>
              <a:gd name="connsiteY11" fmla="*/ 321143 h 1038363"/>
              <a:gd name="connsiteX12" fmla="*/ 39987 w 1553408"/>
              <a:gd name="connsiteY12" fmla="*/ 358610 h 1038363"/>
              <a:gd name="connsiteX13" fmla="*/ 29998 w 1553408"/>
              <a:gd name="connsiteY13" fmla="*/ 401428 h 1038363"/>
              <a:gd name="connsiteX14" fmla="*/ 10018 w 1553408"/>
              <a:gd name="connsiteY14" fmla="*/ 476362 h 1038363"/>
              <a:gd name="connsiteX15" fmla="*/ 29 w 1553408"/>
              <a:gd name="connsiteY15" fmla="*/ 556648 h 1038363"/>
              <a:gd name="connsiteX16" fmla="*/ 5024 w 1553408"/>
              <a:gd name="connsiteY16" fmla="*/ 701162 h 1038363"/>
              <a:gd name="connsiteX17" fmla="*/ 25002 w 1553408"/>
              <a:gd name="connsiteY17" fmla="*/ 765391 h 1038363"/>
              <a:gd name="connsiteX18" fmla="*/ 79945 w 1553408"/>
              <a:gd name="connsiteY18" fmla="*/ 861734 h 1038363"/>
              <a:gd name="connsiteX19" fmla="*/ 129893 w 1553408"/>
              <a:gd name="connsiteY19" fmla="*/ 915258 h 1038363"/>
              <a:gd name="connsiteX20" fmla="*/ 159862 w 1553408"/>
              <a:gd name="connsiteY20" fmla="*/ 942020 h 1038363"/>
              <a:gd name="connsiteX21" fmla="*/ 274742 w 1553408"/>
              <a:gd name="connsiteY21" fmla="*/ 995543 h 1038363"/>
              <a:gd name="connsiteX22" fmla="*/ 369643 w 1553408"/>
              <a:gd name="connsiteY22" fmla="*/ 1022306 h 1038363"/>
              <a:gd name="connsiteX23" fmla="*/ 469539 w 1553408"/>
              <a:gd name="connsiteY23" fmla="*/ 1033010 h 1038363"/>
              <a:gd name="connsiteX24" fmla="*/ 524482 w 1553408"/>
              <a:gd name="connsiteY24" fmla="*/ 1038363 h 1038363"/>
              <a:gd name="connsiteX25" fmla="*/ 739257 w 1553408"/>
              <a:gd name="connsiteY25" fmla="*/ 1033010 h 1038363"/>
              <a:gd name="connsiteX26" fmla="*/ 844148 w 1553408"/>
              <a:gd name="connsiteY26" fmla="*/ 1011601 h 1038363"/>
              <a:gd name="connsiteX27" fmla="*/ 1003981 w 1553408"/>
              <a:gd name="connsiteY27" fmla="*/ 968781 h 1038363"/>
              <a:gd name="connsiteX28" fmla="*/ 1108872 w 1553408"/>
              <a:gd name="connsiteY28" fmla="*/ 920610 h 1038363"/>
              <a:gd name="connsiteX29" fmla="*/ 1253720 w 1553408"/>
              <a:gd name="connsiteY29" fmla="*/ 840324 h 1038363"/>
              <a:gd name="connsiteX30" fmla="*/ 1298673 w 1553408"/>
              <a:gd name="connsiteY30" fmla="*/ 802857 h 1038363"/>
              <a:gd name="connsiteX31" fmla="*/ 1383584 w 1553408"/>
              <a:gd name="connsiteY31" fmla="*/ 733276 h 1038363"/>
              <a:gd name="connsiteX32" fmla="*/ 1453512 w 1553408"/>
              <a:gd name="connsiteY32" fmla="*/ 658343 h 1038363"/>
              <a:gd name="connsiteX33" fmla="*/ 1538423 w 1553408"/>
              <a:gd name="connsiteY33" fmla="*/ 487066 h 1038363"/>
              <a:gd name="connsiteX34" fmla="*/ 1553408 w 1553408"/>
              <a:gd name="connsiteY34" fmla="*/ 396076 h 1038363"/>
              <a:gd name="connsiteX35" fmla="*/ 1533428 w 1553408"/>
              <a:gd name="connsiteY35" fmla="*/ 262266 h 1038363"/>
              <a:gd name="connsiteX36" fmla="*/ 1488475 w 1553408"/>
              <a:gd name="connsiteY36" fmla="*/ 181981 h 1038363"/>
              <a:gd name="connsiteX37" fmla="*/ 1453512 w 1553408"/>
              <a:gd name="connsiteY37" fmla="*/ 144514 h 1038363"/>
              <a:gd name="connsiteX38" fmla="*/ 1373595 w 1553408"/>
              <a:gd name="connsiteY38" fmla="*/ 90990 h 1038363"/>
              <a:gd name="connsiteX39" fmla="*/ 1208767 w 1553408"/>
              <a:gd name="connsiteY39" fmla="*/ 37466 h 1038363"/>
              <a:gd name="connsiteX40" fmla="*/ 1148830 w 1553408"/>
              <a:gd name="connsiteY40" fmla="*/ 32114 h 1038363"/>
              <a:gd name="connsiteX41" fmla="*/ 1028955 w 1553408"/>
              <a:gd name="connsiteY41" fmla="*/ 26761 h 1038363"/>
              <a:gd name="connsiteX42" fmla="*/ 799195 w 1553408"/>
              <a:gd name="connsiteY42" fmla="*/ 74933 h 1038363"/>
              <a:gd name="connsiteX43" fmla="*/ 634367 w 1553408"/>
              <a:gd name="connsiteY43" fmla="*/ 139162 h 1038363"/>
              <a:gd name="connsiteX44" fmla="*/ 474533 w 1553408"/>
              <a:gd name="connsiteY44" fmla="*/ 230153 h 1038363"/>
              <a:gd name="connsiteX45" fmla="*/ 344669 w 1553408"/>
              <a:gd name="connsiteY45" fmla="*/ 326495 h 1038363"/>
              <a:gd name="connsiteX46" fmla="*/ 254763 w 1553408"/>
              <a:gd name="connsiteY46" fmla="*/ 422838 h 103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53408" h="1038363" extrusionOk="0">
                <a:moveTo>
                  <a:pt x="649351" y="58876"/>
                </a:moveTo>
                <a:cubicBezTo>
                  <a:pt x="633486" y="44817"/>
                  <a:pt x="620362" y="33136"/>
                  <a:pt x="609392" y="21409"/>
                </a:cubicBezTo>
                <a:cubicBezTo>
                  <a:pt x="601195" y="15446"/>
                  <a:pt x="586654" y="14038"/>
                  <a:pt x="579424" y="10704"/>
                </a:cubicBezTo>
                <a:cubicBezTo>
                  <a:pt x="552464" y="4009"/>
                  <a:pt x="545784" y="5746"/>
                  <a:pt x="514492" y="0"/>
                </a:cubicBezTo>
                <a:cubicBezTo>
                  <a:pt x="467770" y="1689"/>
                  <a:pt x="428685" y="1832"/>
                  <a:pt x="384627" y="10704"/>
                </a:cubicBezTo>
                <a:cubicBezTo>
                  <a:pt x="273399" y="36428"/>
                  <a:pt x="280743" y="40344"/>
                  <a:pt x="209810" y="90990"/>
                </a:cubicBezTo>
                <a:cubicBezTo>
                  <a:pt x="199102" y="96227"/>
                  <a:pt x="190462" y="101459"/>
                  <a:pt x="184836" y="107047"/>
                </a:cubicBezTo>
                <a:cubicBezTo>
                  <a:pt x="171378" y="115943"/>
                  <a:pt x="159495" y="139133"/>
                  <a:pt x="149873" y="149867"/>
                </a:cubicBezTo>
                <a:cubicBezTo>
                  <a:pt x="144668" y="157956"/>
                  <a:pt x="135845" y="163179"/>
                  <a:pt x="129893" y="171276"/>
                </a:cubicBezTo>
                <a:cubicBezTo>
                  <a:pt x="117143" y="187970"/>
                  <a:pt x="115389" y="211281"/>
                  <a:pt x="99924" y="224800"/>
                </a:cubicBezTo>
                <a:cubicBezTo>
                  <a:pt x="94552" y="235636"/>
                  <a:pt x="85367" y="242212"/>
                  <a:pt x="79945" y="251561"/>
                </a:cubicBezTo>
                <a:cubicBezTo>
                  <a:pt x="67567" y="277651"/>
                  <a:pt x="66738" y="298594"/>
                  <a:pt x="54971" y="321143"/>
                </a:cubicBezTo>
                <a:cubicBezTo>
                  <a:pt x="53344" y="331265"/>
                  <a:pt x="44454" y="343570"/>
                  <a:pt x="39987" y="358610"/>
                </a:cubicBezTo>
                <a:cubicBezTo>
                  <a:pt x="34008" y="372836"/>
                  <a:pt x="30905" y="385367"/>
                  <a:pt x="29998" y="401428"/>
                </a:cubicBezTo>
                <a:cubicBezTo>
                  <a:pt x="23618" y="426490"/>
                  <a:pt x="10018" y="476361"/>
                  <a:pt x="10018" y="476362"/>
                </a:cubicBezTo>
                <a:cubicBezTo>
                  <a:pt x="8842" y="484868"/>
                  <a:pt x="-267" y="549912"/>
                  <a:pt x="29" y="556648"/>
                </a:cubicBezTo>
                <a:cubicBezTo>
                  <a:pt x="-2674" y="609686"/>
                  <a:pt x="6111" y="658407"/>
                  <a:pt x="5024" y="701162"/>
                </a:cubicBezTo>
                <a:cubicBezTo>
                  <a:pt x="7512" y="728057"/>
                  <a:pt x="17611" y="744004"/>
                  <a:pt x="25002" y="765391"/>
                </a:cubicBezTo>
                <a:cubicBezTo>
                  <a:pt x="35707" y="804316"/>
                  <a:pt x="50579" y="837341"/>
                  <a:pt x="79945" y="861734"/>
                </a:cubicBezTo>
                <a:cubicBezTo>
                  <a:pt x="98135" y="882625"/>
                  <a:pt x="110284" y="899283"/>
                  <a:pt x="129893" y="915258"/>
                </a:cubicBezTo>
                <a:cubicBezTo>
                  <a:pt x="139925" y="921670"/>
                  <a:pt x="146482" y="933936"/>
                  <a:pt x="159862" y="942020"/>
                </a:cubicBezTo>
                <a:cubicBezTo>
                  <a:pt x="203460" y="975270"/>
                  <a:pt x="232055" y="980345"/>
                  <a:pt x="274742" y="995543"/>
                </a:cubicBezTo>
                <a:cubicBezTo>
                  <a:pt x="308193" y="1014492"/>
                  <a:pt x="327248" y="1011602"/>
                  <a:pt x="369643" y="1022306"/>
                </a:cubicBezTo>
                <a:cubicBezTo>
                  <a:pt x="408232" y="1028742"/>
                  <a:pt x="435941" y="1023557"/>
                  <a:pt x="469539" y="1033010"/>
                </a:cubicBezTo>
                <a:cubicBezTo>
                  <a:pt x="485387" y="1032275"/>
                  <a:pt x="504716" y="1037513"/>
                  <a:pt x="524482" y="1038363"/>
                </a:cubicBezTo>
                <a:cubicBezTo>
                  <a:pt x="584844" y="1032732"/>
                  <a:pt x="660233" y="1046712"/>
                  <a:pt x="739257" y="1033010"/>
                </a:cubicBezTo>
                <a:cubicBezTo>
                  <a:pt x="771446" y="1037092"/>
                  <a:pt x="812809" y="1014278"/>
                  <a:pt x="844148" y="1011601"/>
                </a:cubicBezTo>
                <a:cubicBezTo>
                  <a:pt x="909832" y="1005561"/>
                  <a:pt x="948724" y="991412"/>
                  <a:pt x="1003981" y="968781"/>
                </a:cubicBezTo>
                <a:cubicBezTo>
                  <a:pt x="1050002" y="952352"/>
                  <a:pt x="1063215" y="941637"/>
                  <a:pt x="1108872" y="920610"/>
                </a:cubicBezTo>
                <a:cubicBezTo>
                  <a:pt x="1103656" y="918929"/>
                  <a:pt x="1231773" y="859765"/>
                  <a:pt x="1253720" y="840324"/>
                </a:cubicBezTo>
                <a:cubicBezTo>
                  <a:pt x="1274827" y="827634"/>
                  <a:pt x="1282756" y="818424"/>
                  <a:pt x="1298673" y="802857"/>
                </a:cubicBezTo>
                <a:cubicBezTo>
                  <a:pt x="1357001" y="768028"/>
                  <a:pt x="1335877" y="783917"/>
                  <a:pt x="1383584" y="733276"/>
                </a:cubicBezTo>
                <a:cubicBezTo>
                  <a:pt x="1402112" y="712319"/>
                  <a:pt x="1431997" y="682246"/>
                  <a:pt x="1453512" y="658343"/>
                </a:cubicBezTo>
                <a:cubicBezTo>
                  <a:pt x="1478354" y="603122"/>
                  <a:pt x="1528777" y="559575"/>
                  <a:pt x="1538423" y="487066"/>
                </a:cubicBezTo>
                <a:cubicBezTo>
                  <a:pt x="1547507" y="455258"/>
                  <a:pt x="1549885" y="433825"/>
                  <a:pt x="1553408" y="396076"/>
                </a:cubicBezTo>
                <a:cubicBezTo>
                  <a:pt x="1555866" y="366324"/>
                  <a:pt x="1547341" y="300378"/>
                  <a:pt x="1533428" y="262266"/>
                </a:cubicBezTo>
                <a:cubicBezTo>
                  <a:pt x="1525406" y="240122"/>
                  <a:pt x="1507269" y="204089"/>
                  <a:pt x="1488475" y="181981"/>
                </a:cubicBezTo>
                <a:cubicBezTo>
                  <a:pt x="1474472" y="169176"/>
                  <a:pt x="1465912" y="158139"/>
                  <a:pt x="1453512" y="144514"/>
                </a:cubicBezTo>
                <a:cubicBezTo>
                  <a:pt x="1428657" y="123820"/>
                  <a:pt x="1399356" y="109457"/>
                  <a:pt x="1373595" y="90990"/>
                </a:cubicBezTo>
                <a:cubicBezTo>
                  <a:pt x="1342020" y="74773"/>
                  <a:pt x="1225105" y="38129"/>
                  <a:pt x="1208767" y="37466"/>
                </a:cubicBezTo>
                <a:cubicBezTo>
                  <a:pt x="1188769" y="34264"/>
                  <a:pt x="1172506" y="34561"/>
                  <a:pt x="1148830" y="32114"/>
                </a:cubicBezTo>
                <a:cubicBezTo>
                  <a:pt x="1108121" y="28196"/>
                  <a:pt x="1079869" y="26459"/>
                  <a:pt x="1028955" y="26761"/>
                </a:cubicBezTo>
                <a:cubicBezTo>
                  <a:pt x="958185" y="32722"/>
                  <a:pt x="854739" y="41245"/>
                  <a:pt x="799195" y="74933"/>
                </a:cubicBezTo>
                <a:cubicBezTo>
                  <a:pt x="743515" y="87010"/>
                  <a:pt x="691626" y="121745"/>
                  <a:pt x="634367" y="139162"/>
                </a:cubicBezTo>
                <a:cubicBezTo>
                  <a:pt x="559590" y="184014"/>
                  <a:pt x="529248" y="190404"/>
                  <a:pt x="474533" y="230153"/>
                </a:cubicBezTo>
                <a:cubicBezTo>
                  <a:pt x="469644" y="237804"/>
                  <a:pt x="368969" y="308180"/>
                  <a:pt x="344669" y="326495"/>
                </a:cubicBezTo>
                <a:cubicBezTo>
                  <a:pt x="313526" y="357300"/>
                  <a:pt x="254763" y="422838"/>
                  <a:pt x="254763" y="422838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rije vorm 12">
            <a:extLst>
              <a:ext uri="{FF2B5EF4-FFF2-40B4-BE49-F238E27FC236}">
                <a16:creationId xmlns:a16="http://schemas.microsoft.com/office/drawing/2014/main" id="{DB0F5361-1761-1EC5-DA44-6C80FE58CBB0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353B23C3-AAE1-2DB9-C169-A2E1BD3ADCE3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Voordelen en risico’s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7A429B-0ADD-F97D-B548-C0CFA4C77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Voordelen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(1)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pPr lvl="1"/>
            <a:r>
              <a:rPr lang="nl-NL" sz="2400" dirty="0">
                <a:latin typeface="Fira Sans"/>
              </a:rPr>
              <a:t>Niet dwingen, maar aanhaken als ‘het niet meer werkt’</a:t>
            </a:r>
            <a:endParaRPr lang="nl-NL" sz="2400" noProof="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EAM en </a:t>
            </a:r>
            <a:r>
              <a:rPr lang="nl-NL" sz="2400" dirty="0" err="1">
                <a:latin typeface="Fira Sans"/>
              </a:rPr>
              <a:t>AuthZEN</a:t>
            </a:r>
            <a:r>
              <a:rPr lang="nl-NL" sz="2400" dirty="0">
                <a:latin typeface="Fira Sans"/>
              </a:rPr>
              <a:t> zijn nog jong</a:t>
            </a:r>
          </a:p>
          <a:p>
            <a:pPr lvl="1"/>
            <a:r>
              <a:rPr lang="nl-NL" sz="2400" dirty="0">
                <a:latin typeface="Fira Sans"/>
              </a:rPr>
              <a:t>Vanuit </a:t>
            </a:r>
            <a:r>
              <a:rPr lang="nl-NL" sz="2400" dirty="0" err="1">
                <a:latin typeface="Fira Sans"/>
              </a:rPr>
              <a:t>OpenID</a:t>
            </a:r>
            <a:r>
              <a:rPr lang="nl-NL" sz="2400" dirty="0">
                <a:latin typeface="Fira Sans"/>
              </a:rPr>
              <a:t> verhalen van adoptie en succes ophalen</a:t>
            </a:r>
          </a:p>
          <a:p>
            <a:r>
              <a:rPr lang="nl-NL" sz="2400" noProof="0" dirty="0">
                <a:latin typeface="Fira Sans"/>
              </a:rPr>
              <a:t>FDS is nog jong</a:t>
            </a:r>
          </a:p>
          <a:p>
            <a:pPr lvl="1"/>
            <a:r>
              <a:rPr lang="nl-NL" sz="2400" dirty="0">
                <a:latin typeface="Fira Sans"/>
              </a:rPr>
              <a:t>Geduld</a:t>
            </a:r>
          </a:p>
          <a:p>
            <a:pPr lvl="1"/>
            <a:r>
              <a:rPr lang="nl-NL" sz="2400" noProof="0" dirty="0">
                <a:latin typeface="Fira Sans"/>
              </a:rPr>
              <a:t>FTV past ook buiten FDS</a:t>
            </a: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ECA2-C0CF-0564-7BB4-0C28456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F7F9-7A75-875B-CD39-03F64917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(2)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59E4-18C8-F71B-835B-D603C43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>
                <a:latin typeface="Fira Sans"/>
              </a:rPr>
              <a:t>Concurrentbeleving met standaarden uit data </a:t>
            </a:r>
            <a:r>
              <a:rPr lang="nl-NL" sz="2400" dirty="0" err="1">
                <a:latin typeface="Fira Sans"/>
              </a:rPr>
              <a:t>spaces</a:t>
            </a:r>
            <a:r>
              <a:rPr lang="nl-NL" sz="2400" dirty="0">
                <a:latin typeface="Fira Sans"/>
              </a:rPr>
              <a:t> (</a:t>
            </a:r>
            <a:r>
              <a:rPr lang="nl-NL" sz="2400" dirty="0" err="1">
                <a:latin typeface="Fira Sans"/>
              </a:rPr>
              <a:t>iSHARE</a:t>
            </a:r>
            <a:r>
              <a:rPr lang="nl-NL" sz="2400" dirty="0">
                <a:latin typeface="Fira Sans"/>
              </a:rPr>
              <a:t>, </a:t>
            </a:r>
            <a:r>
              <a:rPr lang="nl-NL" sz="2400" dirty="0" err="1">
                <a:latin typeface="Fira Sans"/>
              </a:rPr>
              <a:t>Twiin</a:t>
            </a:r>
            <a:r>
              <a:rPr lang="nl-NL" sz="2400" dirty="0">
                <a:latin typeface="Fira Sans"/>
              </a:rPr>
              <a:t>, FIHR, …)</a:t>
            </a:r>
          </a:p>
          <a:p>
            <a:pPr lvl="1"/>
            <a:r>
              <a:rPr lang="nl-NL" sz="2400" dirty="0">
                <a:latin typeface="Fira Sans"/>
              </a:rPr>
              <a:t>FTV (en FDS als geheel) als gemeenschappelijke basis positioneren</a:t>
            </a:r>
          </a:p>
          <a:p>
            <a:r>
              <a:rPr lang="nl-NL" sz="2400" dirty="0">
                <a:latin typeface="Fira Sans"/>
              </a:rPr>
              <a:t>Lock-in bij commerciële partijen</a:t>
            </a:r>
          </a:p>
          <a:p>
            <a:pPr lvl="1"/>
            <a:r>
              <a:rPr lang="nl-NL" sz="2400" dirty="0">
                <a:latin typeface="Fira Sans"/>
              </a:rPr>
              <a:t>Ook hier: niet dwingen, wachten tot behoefte ontstaat</a:t>
            </a:r>
          </a:p>
          <a:p>
            <a:r>
              <a:rPr lang="nl-NL" sz="2400" dirty="0">
                <a:latin typeface="Fira Sans"/>
              </a:rPr>
              <a:t>Gelijktijdige initiatieven in Europa (</a:t>
            </a:r>
            <a:r>
              <a:rPr lang="nl-NL" sz="2400" dirty="0" err="1">
                <a:latin typeface="Fira Sans"/>
              </a:rPr>
              <a:t>Gaia</a:t>
            </a:r>
            <a:r>
              <a:rPr lang="nl-NL" sz="2400" dirty="0">
                <a:latin typeface="Fira Sans"/>
              </a:rPr>
              <a:t>-X, </a:t>
            </a:r>
            <a:r>
              <a:rPr lang="nl-NL" sz="2400" dirty="0" err="1">
                <a:latin typeface="Fira Sans"/>
              </a:rPr>
              <a:t>Simpl</a:t>
            </a:r>
            <a:r>
              <a:rPr lang="nl-NL" sz="2400" dirty="0">
                <a:latin typeface="Fira Sans"/>
              </a:rPr>
              <a:t> en NEN JTC 25)</a:t>
            </a:r>
          </a:p>
          <a:p>
            <a:pPr lvl="1"/>
            <a:r>
              <a:rPr lang="nl-NL" sz="2400" noProof="0" dirty="0">
                <a:latin typeface="Fira Sans"/>
              </a:rPr>
              <a:t>Deelnemen en meepraten</a:t>
            </a:r>
          </a:p>
        </p:txBody>
      </p:sp>
    </p:spTree>
    <p:extLst>
      <p:ext uri="{BB962C8B-B14F-4D97-AF65-F5344CB8AC3E}">
        <p14:creationId xmlns:p14="http://schemas.microsoft.com/office/powerpoint/2010/main" val="2118408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B189C5-72FA-9AF1-0C7A-3D3A2D54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1793535"/>
            <a:ext cx="7912327" cy="22569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nl-NL" sz="24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Hoe kan ik deelnemen?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 werkgroep vindt elke twee weken plaats op dinsdag van 10:00 tot 11:00. 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Deelname kan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online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of 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fysiek op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dev.loer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(bij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Digilab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): </a:t>
            </a:r>
            <a:r>
              <a:rPr lang="nl-NL" sz="1800" u="none" strike="noStrike">
                <a:effectLst/>
                <a:latin typeface="Fira Sans Light" panose="020B04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Catharijnesingel 55, 3511 GD Utrech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</a:t>
            </a:r>
            <a:r>
              <a:rPr 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, g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ebouw </a:t>
            </a:r>
            <a:r>
              <a:rPr lang="nl-NL" sz="1800" u="none" strike="noStrike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Trindeborch</a:t>
            </a:r>
            <a: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, 5e verdieping</a:t>
            </a:r>
            <a:br>
              <a:rPr lang="nl-NL" sz="1800" u="none" strike="noStrike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b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</a:br>
            <a:r>
              <a:rPr kumimoji="0" lang="nl-NL" altLang="nl-NL" sz="1800" cap="none" normalizeH="0" baseline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  <a:t>Komende </a:t>
            </a:r>
            <a:r>
              <a:rPr lang="nl-NL" altLang="nl-NL" sz="1800">
                <a:solidFill>
                  <a:schemeClr val="bg1"/>
                </a:solidFill>
                <a:latin typeface="Fira Sans Light" panose="020B0403050000020004" pitchFamily="34" charset="0"/>
              </a:rPr>
              <a:t>bijeenkomsten: </a:t>
            </a:r>
            <a:r>
              <a:rPr kumimoji="0" lang="nl-NL" altLang="nl-NL" sz="180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17 juni en 1 juli</a:t>
            </a:r>
            <a:endParaRPr lang="nl-NL" sz="180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en-US" sz="2400">
                <a:latin typeface="Fira Sans Medium" panose="020B0503050000020004" pitchFamily="34" charset="0"/>
              </a:rPr>
              <a:t>Michiel Trimpe</a:t>
            </a:r>
            <a:br>
              <a:rPr lang="en-US" sz="2400">
                <a:latin typeface="Fira Sans Medium" panose="020B0503050000020004" pitchFamily="34" charset="0"/>
              </a:rPr>
            </a:br>
            <a:r>
              <a:rPr lang="en-US">
                <a:latin typeface="Fira Sans Medium" panose="020B0503050000020004" pitchFamily="34" charset="0"/>
              </a:rPr>
              <a:t>A</a:t>
            </a:r>
            <a:r>
              <a:rPr lang="en-US" sz="1600">
                <a:latin typeface="Fira Sans Medium" panose="020B0503050000020004" pitchFamily="34" charset="0"/>
              </a:rPr>
              <a:t>rchitect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michiel.trimpe@vng.nl</a:t>
            </a:r>
            <a:r>
              <a:rPr lang="en-US"/>
              <a:t> </a:t>
            </a:r>
          </a:p>
          <a:p>
            <a:r>
              <a:rPr lang="en-US"/>
              <a:t>     </a:t>
            </a: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en-US"/>
          </a:p>
          <a:p>
            <a:r>
              <a:rPr lang="en-US"/>
              <a:t>     </a:t>
            </a:r>
            <a:r>
              <a:rPr lang="en-US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en-US"/>
            </a:br>
            <a:r>
              <a:rPr lang="en-US"/>
              <a:t>     </a:t>
            </a:r>
            <a:r>
              <a:rPr lang="en-US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US" sz="4000">
                <a:latin typeface="Fira Sans SemiBold"/>
              </a:rPr>
              <a:t>Dank </a:t>
            </a:r>
            <a:r>
              <a:rPr lang="en-US" sz="4000" err="1">
                <a:latin typeface="Fira Sans SemiBold"/>
              </a:rPr>
              <a:t>voor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jullie</a:t>
            </a:r>
            <a:r>
              <a:rPr lang="en-US" sz="4000">
                <a:latin typeface="Fira Sans SemiBold"/>
              </a:rPr>
              <a:t> </a:t>
            </a:r>
            <a:r>
              <a:rPr lang="en-US" sz="4000" err="1">
                <a:latin typeface="Fira Sans SemiBold"/>
              </a:rPr>
              <a:t>aandacht</a:t>
            </a:r>
            <a:endParaRPr lang="en-US" sz="400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3693AB-7BEF-8ACF-AD45-7E32F460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208AC-8753-8CDE-E02C-35B4587C4A59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F7E29-FD3A-A83C-51DC-C430F723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8A22-65EA-937F-4E15-17F13AF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NL"/>
              <a:t>Om dat te addresseren heeft het FDS een vernieuwingsvoorstel GDI ingediend genaamd “Standaardmethodiek voor toegangsverlening tot API’s” .</a:t>
            </a:r>
          </a:p>
          <a:p>
            <a:pPr marL="0" indent="0">
              <a:buNone/>
            </a:pPr>
            <a:r>
              <a:rPr lang="en-NL"/>
              <a:t>Dit vernieuwingsvoorstel is opgepakt door VNG Realisatie en heeft geleid tot het team Federatieve Toegangsverlening.</a:t>
            </a:r>
          </a:p>
          <a:p>
            <a:pPr marL="0" indent="0">
              <a:buNone/>
            </a:pPr>
            <a:endParaRPr lang="en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1488AB-3875-DF91-EF46-566335F6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37138-4486-FA1F-237E-739EB1D2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BCE3E8A-3576-3AAF-1295-B4747855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6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GB"/>
              <a:t>Een </a:t>
            </a:r>
            <a:r>
              <a:rPr lang="en-GB" err="1"/>
              <a:t>samenhangend</a:t>
            </a:r>
            <a:r>
              <a:rPr lang="en-GB"/>
              <a:t> </a:t>
            </a:r>
            <a:r>
              <a:rPr lang="en-GB" err="1"/>
              <a:t>geheel</a:t>
            </a:r>
            <a:r>
              <a:rPr lang="en-GB"/>
              <a:t> van </a:t>
            </a:r>
            <a:r>
              <a:rPr lang="en-GB" err="1"/>
              <a:t>afspraken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standaarden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fijnmazige</a:t>
            </a:r>
            <a:r>
              <a:rPr lang="en-GB"/>
              <a:t> </a:t>
            </a:r>
            <a:r>
              <a:rPr lang="en-GB" err="1"/>
              <a:t>toegangsverlening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ontwikkelen</a:t>
            </a:r>
            <a:endParaRPr lang="en-GB"/>
          </a:p>
          <a:p>
            <a:pPr marL="0" indent="0">
              <a:buNone/>
            </a:pPr>
            <a:r>
              <a:rPr lang="en-GB" err="1"/>
              <a:t>Dit</a:t>
            </a:r>
            <a:r>
              <a:rPr lang="en-GB"/>
              <a:t> </a:t>
            </a:r>
            <a:r>
              <a:rPr lang="en-GB" err="1"/>
              <a:t>ter</a:t>
            </a:r>
            <a:r>
              <a:rPr lang="en-GB"/>
              <a:t> </a:t>
            </a:r>
            <a:r>
              <a:rPr lang="en-GB" err="1"/>
              <a:t>standaardisatie</a:t>
            </a:r>
            <a:r>
              <a:rPr lang="en-GB"/>
              <a:t> </a:t>
            </a:r>
            <a:r>
              <a:rPr lang="en-GB" err="1"/>
              <a:t>aanbieden</a:t>
            </a:r>
            <a:r>
              <a:rPr lang="en-GB"/>
              <a:t> </a:t>
            </a:r>
            <a:r>
              <a:rPr lang="en-GB" err="1"/>
              <a:t>aan</a:t>
            </a:r>
            <a:r>
              <a:rPr lang="en-GB"/>
              <a:t> Forum </a:t>
            </a:r>
            <a:r>
              <a:rPr lang="en-GB" err="1"/>
              <a:t>Standaardisatie</a:t>
            </a:r>
            <a:r>
              <a:rPr lang="en-GB"/>
              <a:t>, GDI/MIDO, GEMMA, NORA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relevante</a:t>
            </a:r>
            <a:r>
              <a:rPr lang="en-GB"/>
              <a:t> fora.</a:t>
            </a:r>
          </a:p>
          <a:p>
            <a:pPr marL="0" indent="0">
              <a:buNone/>
            </a:pPr>
            <a:endParaRPr lang="en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66419"/>
            <a:ext cx="4795925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Marc de Boer</a:t>
            </a:r>
            <a:br>
              <a:rPr lang="en-NL"/>
            </a:br>
            <a:r>
              <a:rPr lang="en-NL"/>
              <a:t>Product 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Michiel Trimpe</a:t>
            </a:r>
            <a:br>
              <a:rPr lang="en-NL"/>
            </a:br>
            <a:r>
              <a:rPr lang="en-NL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Ren</a:t>
            </a:r>
            <a:r>
              <a:rPr lang="nl-NL" b="1"/>
              <a:t>é</a:t>
            </a:r>
            <a:r>
              <a:rPr lang="en-NL" b="1"/>
              <a:t> Vendrig</a:t>
            </a:r>
            <a:br>
              <a:rPr lang="en-NL" b="1"/>
            </a:br>
            <a:r>
              <a:rPr lang="nl-NL"/>
              <a:t>UX &amp; Visual Design</a:t>
            </a:r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Karin Hiralal</a:t>
            </a:r>
            <a:br>
              <a:rPr lang="en-NL"/>
            </a:br>
            <a:r>
              <a:rPr lang="en-NL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Gerard Juijn</a:t>
            </a:r>
            <a:br>
              <a:rPr lang="en-NL" b="1"/>
            </a:br>
            <a:r>
              <a:rPr lang="en-NL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/>
              <a:t>Maikel Hofman</a:t>
            </a:r>
            <a:br>
              <a:rPr lang="en-NL" b="1"/>
            </a:br>
            <a:r>
              <a:rPr lang="en-NL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/>
              <a:t>Team</a:t>
            </a:r>
            <a:br>
              <a:rPr lang="en-NL"/>
            </a:br>
            <a:r>
              <a:rPr lang="en-NL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Fira Sans SemiBold"/>
              </a:rPr>
              <a:t>Traditionele toegangsverlening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B19610-D2EC-55A4-4D41-8F1A63B10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Fira Sans"/>
              </a:rPr>
              <a:t>Toegangsverlening toen en nu</a:t>
            </a:r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6EB43-8920-6971-13F4-FF439483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2132-0F74-DD82-8FE9-F4EDE467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Role Based Access Control (RBAC)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2428224-6FC3-2862-0DE9-DE7DFB263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509590" cy="4482416"/>
          </a:xfrm>
        </p:spPr>
        <p:txBody>
          <a:bodyPr anchor="t">
            <a:normAutofit/>
          </a:bodyPr>
          <a:lstStyle/>
          <a:p>
            <a:r>
              <a:rPr lang="en-US" sz="2400" err="1">
                <a:latin typeface="Fira Sans"/>
                <a:ea typeface="+mn-lt"/>
                <a:cs typeface="+mn-lt"/>
              </a:rPr>
              <a:t>Geïntroduceerd</a:t>
            </a:r>
            <a:r>
              <a:rPr lang="en-US" sz="2400">
                <a:latin typeface="Fira Sans"/>
                <a:ea typeface="+mn-lt"/>
                <a:cs typeface="+mn-lt"/>
              </a:rPr>
              <a:t> in 1992</a:t>
            </a: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Geneste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rollen</a:t>
            </a:r>
            <a:r>
              <a:rPr lang="en-US" sz="2400">
                <a:latin typeface="Fira Sans"/>
                <a:ea typeface="+mn-lt"/>
                <a:cs typeface="+mn-lt"/>
              </a:rPr>
              <a:t> met </a:t>
            </a:r>
            <a:r>
              <a:rPr lang="en-US" sz="2400" err="1">
                <a:latin typeface="Fira Sans"/>
                <a:ea typeface="+mn-lt"/>
                <a:cs typeface="+mn-lt"/>
              </a:rPr>
              <a:t>transitieve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relaties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Makkelijker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te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beheren</a:t>
            </a:r>
            <a:endParaRPr lang="en-US" sz="2400">
              <a:latin typeface="Fira Sans"/>
              <a:ea typeface="+mn-lt"/>
              <a:cs typeface="+mn-lt"/>
            </a:endParaRPr>
          </a:p>
          <a:p>
            <a:r>
              <a:rPr lang="en-US" sz="2400" err="1">
                <a:latin typeface="Fira Sans"/>
                <a:ea typeface="+mn-lt"/>
                <a:cs typeface="+mn-lt"/>
              </a:rPr>
              <a:t>Reflecteert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organisatie</a:t>
            </a:r>
            <a:r>
              <a:rPr lang="en-US" sz="2400">
                <a:latin typeface="Fira Sans"/>
                <a:ea typeface="+mn-lt"/>
                <a:cs typeface="+mn-lt"/>
              </a:rPr>
              <a:t> </a:t>
            </a:r>
            <a:r>
              <a:rPr lang="en-US" sz="2400" err="1">
                <a:latin typeface="Fira Sans"/>
                <a:ea typeface="+mn-lt"/>
                <a:cs typeface="+mn-lt"/>
              </a:rPr>
              <a:t>structuren</a:t>
            </a:r>
            <a:endParaRPr lang="en-US" sz="2400">
              <a:latin typeface="Apto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90029-EE37-E97C-4F04-367BADD41C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081" y="1513810"/>
            <a:ext cx="4289448" cy="4615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3B8B3-6C19-17C2-EF92-3534DCF152AE}"/>
              </a:ext>
            </a:extLst>
          </p:cNvPr>
          <p:cNvSpPr txBox="1"/>
          <p:nvPr/>
        </p:nvSpPr>
        <p:spPr>
          <a:xfrm>
            <a:off x="5857103" y="6343948"/>
            <a:ext cx="571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Role-Based Access Controls - Ferraiolo and Kuhn - 1992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916813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638718-5E01-438B-931A-6BE2CF72C9CD}">
  <ds:schemaRefs>
    <ds:schemaRef ds:uri="51e72e7f-3f03-4b36-939e-4e1d8b546757"/>
    <ds:schemaRef ds:uri="c9fd5ebf-977d-42d6-9a97-5a76dcb1d2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1620</Words>
  <Application>Microsoft Macintosh PowerPoint</Application>
  <PresentationFormat>Breedbeeld</PresentationFormat>
  <Paragraphs>242</Paragraphs>
  <Slides>45</Slides>
  <Notes>45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53" baseType="lpstr">
      <vt:lpstr>Aptos</vt:lpstr>
      <vt:lpstr>Arial</vt:lpstr>
      <vt:lpstr>Fira Mono</vt:lpstr>
      <vt:lpstr>Fira Sans</vt:lpstr>
      <vt:lpstr>Fira Sans Light</vt:lpstr>
      <vt:lpstr>Fira Sans Medium</vt:lpstr>
      <vt:lpstr>Fira Sans SemiBold</vt:lpstr>
      <vt:lpstr>Kantoorthema</vt:lpstr>
      <vt:lpstr>Slimme toegangsverlening met AuthZEN</vt:lpstr>
      <vt:lpstr>Federatieve Toegangsverlening</vt:lpstr>
      <vt:lpstr>Achtergrond</vt:lpstr>
      <vt:lpstr>Achtergrond</vt:lpstr>
      <vt:lpstr>Achtergrond</vt:lpstr>
      <vt:lpstr>Opdracht</vt:lpstr>
      <vt:lpstr>Team FTV</vt:lpstr>
      <vt:lpstr>Traditionele toegangsverlening</vt:lpstr>
      <vt:lpstr>Role Based Access Control (RBAC)</vt:lpstr>
      <vt:lpstr>Role Based Access Control (RBAC)</vt:lpstr>
      <vt:lpstr>Externalized Authorization Management</vt:lpstr>
      <vt:lpstr>Policy as Code</vt:lpstr>
      <vt:lpstr>Policy as Code == Policy out of the Code</vt:lpstr>
      <vt:lpstr>1. Aanvrager dient verwerkingsverzoek in</vt:lpstr>
      <vt:lpstr>2. PEP biedt verzoek ter beslissing aan</vt:lpstr>
      <vt:lpstr>3. PDP toetst aan toegangsbeleid uit PAP</vt:lpstr>
      <vt:lpstr>4. PIP verrijkt met herleidbare informatie</vt:lpstr>
      <vt:lpstr>5. Uniform vastgelegd in decision logs</vt:lpstr>
      <vt:lpstr>6.  PDP retourneert beslissing</vt:lpstr>
      <vt:lpstr>7.  PEP dwingt toegangsbeslissing af</vt:lpstr>
      <vt:lpstr>8.  Verwerker deelt resultaat met aanvrager</vt:lpstr>
      <vt:lpstr>Zero trust &amp; Defense in depth</vt:lpstr>
      <vt:lpstr>Manage Centrally, Enforce Locally</vt:lpstr>
      <vt:lpstr>Manage Centrally, Enforce Locally</vt:lpstr>
      <vt:lpstr>Manage Centrally, Enforce Locally</vt:lpstr>
      <vt:lpstr>Standaardisering</vt:lpstr>
      <vt:lpstr>Standaardisatie werkt</vt:lpstr>
      <vt:lpstr>Identificatie en Authenticatie</vt:lpstr>
      <vt:lpstr>Identificatie en Authenticatie</vt:lpstr>
      <vt:lpstr>Identificatie en Authenticatie</vt:lpstr>
      <vt:lpstr>Identificatie en Authenticatie</vt:lpstr>
      <vt:lpstr>Waarom geen XACML?</vt:lpstr>
      <vt:lpstr>Waarom wel AuthZEN?</vt:lpstr>
      <vt:lpstr>Waarom wel AuthZEN?</vt:lpstr>
      <vt:lpstr>AuthZEN Informatiemodel</vt:lpstr>
      <vt:lpstr>AuthZEN 1.0 Endpoints</vt:lpstr>
      <vt:lpstr>AuthZEN 1.1 Endpoints (2026)</vt:lpstr>
      <vt:lpstr>NLGov profiel for OpenID AuthZEN</vt:lpstr>
      <vt:lpstr>Logboek Toegangsbeslissingen</vt:lpstr>
      <vt:lpstr>Register Toegangsbeleid</vt:lpstr>
      <vt:lpstr>Voordelen en risico’s</vt:lpstr>
      <vt:lpstr>Voordelen</vt:lpstr>
      <vt:lpstr>Risico’s en maatregelen (1)</vt:lpstr>
      <vt:lpstr>Risico’s en maatregelen (2)</vt:lpstr>
      <vt:lpstr>Hoe kan ik deelnemen? De werkgroep vindt elke twee weken plaats op dinsdag van 10:00 tot 11:00.  Deelname kan online of fysiek op dev.loer (bij Digilab): Catharijnesingel 55, 3511 GD Utrecht, gebouw Trindeborch, 5e verdieping  Komende bijeenkomsten: 17 juni en 1 juli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Marc de Boer</cp:lastModifiedBy>
  <cp:revision>4</cp:revision>
  <dcterms:created xsi:type="dcterms:W3CDTF">2025-04-02T07:23:10Z</dcterms:created>
  <dcterms:modified xsi:type="dcterms:W3CDTF">2025-09-15T15:37:44Z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